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16"/>
  </p:notesMasterIdLst>
  <p:sldIdLst>
    <p:sldId id="256" r:id="rId2"/>
    <p:sldId id="304" r:id="rId3"/>
    <p:sldId id="300" r:id="rId4"/>
    <p:sldId id="307" r:id="rId5"/>
    <p:sldId id="315" r:id="rId6"/>
    <p:sldId id="316" r:id="rId7"/>
    <p:sldId id="318" r:id="rId8"/>
    <p:sldId id="319" r:id="rId9"/>
    <p:sldId id="320" r:id="rId10"/>
    <p:sldId id="306" r:id="rId11"/>
    <p:sldId id="321" r:id="rId12"/>
    <p:sldId id="322" r:id="rId13"/>
    <p:sldId id="323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FB9"/>
    <a:srgbClr val="DF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4660"/>
  </p:normalViewPr>
  <p:slideViewPr>
    <p:cSldViewPr snapToGrid="0">
      <p:cViewPr>
        <p:scale>
          <a:sx n="89" d="100"/>
          <a:sy n="89" d="100"/>
        </p:scale>
        <p:origin x="11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D6BC-1A97-4F2A-BD79-C522649092E0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8896-BD1E-45AC-B858-EC69C50F7E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966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0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4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0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7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6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269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A0B3-10D8-40A9-A1ED-F710850F5169}" type="datetimeFigureOut">
              <a:rPr lang="es-CL" smtClean="0"/>
              <a:t>17-05-2022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6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tdchil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tdchile.org/biblioteca/resolucion-exenta-no0812-sustituye-ordinario-no0768-superintendencia-de-educacion/" TargetMode="External"/><Relationship Id="rId2" Type="http://schemas.openxmlformats.org/officeDocument/2006/relationships/hyperlink" Target="http://denuncias.supereduc.c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lscgroup.cl/denuncias-superintendencia-de-educacion/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06769" y="2054225"/>
            <a:ext cx="9378461" cy="27495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CL" sz="2000" b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Cápsula Informativa </a:t>
            </a:r>
            <a:b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Montserrat ExtraBold" panose="00000900000000000000" pitchFamily="50" charset="0"/>
              </a:rPr>
            </a:br>
            <a:b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Montserrat ExtraBold" panose="00000900000000000000" pitchFamily="50" charset="0"/>
              </a:rPr>
            </a:br>
            <a:r>
              <a:rPr lang="es-CL" sz="3100" b="1" dirty="0">
                <a:latin typeface="Montserrat ExtraBold" panose="00000900000000000000" pitchFamily="50" charset="0"/>
              </a:rPr>
              <a:t>Circular N°0812:  </a:t>
            </a:r>
            <a:br>
              <a:rPr lang="es-CL" sz="3100" b="1" dirty="0">
                <a:latin typeface="Montserrat ExtraBold" panose="00000900000000000000" pitchFamily="50" charset="0"/>
              </a:rPr>
            </a:br>
            <a:r>
              <a:rPr lang="es-CL" sz="3100" b="1" dirty="0">
                <a:latin typeface="Montserrat ExtraBold" panose="00000900000000000000" pitchFamily="50" charset="0"/>
              </a:rPr>
              <a:t>Garantiza el Derecho a la Identidad de Género de de niños, niñas y adolescentes en el ámbito educacional</a:t>
            </a:r>
            <a:endParaRPr lang="es-CL" sz="3100" i="1" dirty="0">
              <a:latin typeface="Montserrat ExtraBold" panose="00000900000000000000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5119688"/>
            <a:ext cx="9909175" cy="1282700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endParaRPr lang="es-CL" sz="2200" dirty="0"/>
          </a:p>
          <a:p>
            <a:pPr algn="l">
              <a:lnSpc>
                <a:spcPct val="100000"/>
              </a:lnSpc>
            </a:pPr>
            <a:endParaRPr lang="es-CL" sz="2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639220" y="4231506"/>
            <a:ext cx="451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s-CL" b="1" dirty="0">
                <a:solidFill>
                  <a:schemeClr val="accent2"/>
                </a:solidFill>
              </a:rPr>
              <a:t>TALLER MAPADRES-</a:t>
            </a:r>
            <a:r>
              <a:rPr lang="es-CL" b="1" dirty="0" err="1">
                <a:solidFill>
                  <a:schemeClr val="accent2"/>
                </a:solidFill>
              </a:rPr>
              <a:t>OTDChile</a:t>
            </a:r>
            <a:endParaRPr lang="es-CL" b="1" dirty="0">
              <a:solidFill>
                <a:schemeClr val="accent2"/>
              </a:solidFill>
            </a:endParaRPr>
          </a:p>
          <a:p>
            <a:pPr algn="r"/>
            <a:r>
              <a:rPr lang="es-CL" b="1" dirty="0">
                <a:solidFill>
                  <a:schemeClr val="accent2"/>
                </a:solidFill>
              </a:rPr>
              <a:t>Mayo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D98317-FC1C-3B17-4B29-B68FD9CD8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pic>
        <p:nvPicPr>
          <p:cNvPr id="1026" name="Picture 2" descr="OTD Chile Organizando Trans Diversidades">
            <a:extLst>
              <a:ext uri="{FF2B5EF4-FFF2-40B4-BE49-F238E27FC236}">
                <a16:creationId xmlns:a16="http://schemas.microsoft.com/office/drawing/2014/main" id="{FC1429C2-4A65-4060-80BA-C327067C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EC19069-E285-4350-90FC-C7500CC60F29}"/>
              </a:ext>
            </a:extLst>
          </p:cNvPr>
          <p:cNvSpPr txBox="1"/>
          <p:nvPr/>
        </p:nvSpPr>
        <p:spPr>
          <a:xfrm>
            <a:off x="-1240900" y="5934670"/>
            <a:ext cx="451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s-CL" b="1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WWW.OTDCHILE.ORG</a:t>
            </a:r>
            <a:endParaRPr lang="es-CL" b="1" dirty="0">
              <a:solidFill>
                <a:schemeClr val="accent2"/>
              </a:solidFill>
            </a:endParaRPr>
          </a:p>
          <a:p>
            <a:pPr algn="r"/>
            <a:endParaRPr lang="es-CL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38D9C8-EF07-E930-2582-33FA4928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ACB5D2E-CDEC-7F5A-5D4C-426A6C4F85A3}"/>
              </a:ext>
            </a:extLst>
          </p:cNvPr>
          <p:cNvSpPr/>
          <p:nvPr/>
        </p:nvSpPr>
        <p:spPr>
          <a:xfrm>
            <a:off x="577188" y="1342033"/>
            <a:ext cx="102836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Le estudiante trans </a:t>
            </a:r>
            <a:r>
              <a:rPr lang="es-CL" sz="2000" b="1" u="sng" dirty="0">
                <a:latin typeface="Montserrat Medium" panose="00000600000000000000" pitchFamily="50" charset="0"/>
                <a:cs typeface="Arial" panose="020B0604020202020204" pitchFamily="34" charset="0"/>
              </a:rPr>
              <a:t>debe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 estar de acuerdo en activar la Circular 0812 y </a:t>
            </a:r>
            <a:r>
              <a:rPr lang="es-CL" sz="2000" b="1" u="sng" dirty="0">
                <a:latin typeface="Montserrat Medium" panose="00000600000000000000" pitchFamily="50" charset="0"/>
                <a:cs typeface="Arial" panose="020B0604020202020204" pitchFamily="34" charset="0"/>
              </a:rPr>
              <a:t>dar su consentimiento</a:t>
            </a:r>
            <a:r>
              <a:rPr lang="es-CL" sz="2000" u="sng" dirty="0">
                <a:latin typeface="Montserrat Medium" panose="00000600000000000000" pitchFamily="50" charset="0"/>
                <a:cs typeface="Arial" panose="020B0604020202020204" pitchFamily="34" charset="0"/>
              </a:rPr>
              <a:t>,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 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antes de iniciar el trámite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Solicitar entrevista con máxima autoridad del 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establecimiento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, indicando que el motivo es activar la Circular 0812. 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La entrevista </a:t>
            </a:r>
            <a:r>
              <a:rPr lang="es-ES" sz="2000" b="1" u="sng" dirty="0">
                <a:latin typeface="Montserrat Medium" panose="00000600000000000000" pitchFamily="50" charset="0"/>
                <a:cs typeface="Arial" panose="020B0604020202020204" pitchFamily="34" charset="0"/>
              </a:rPr>
              <a:t>debe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 ser otorgada dentro de 5 días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. </a:t>
            </a:r>
            <a:endParaRPr lang="es-ES" sz="1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u="sng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Deben</a:t>
            </a:r>
            <a:r>
              <a:rPr lang="es-ES" sz="2000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 registrarse los acuerdos de la reunión y plazos de implementación en un </a:t>
            </a:r>
            <a:r>
              <a:rPr lang="es-ES" sz="2000" b="1" u="sng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acta simple</a:t>
            </a:r>
            <a:r>
              <a:rPr lang="es-ES" sz="2000" b="1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 firmada por todas las partes.  Se </a:t>
            </a:r>
            <a:r>
              <a:rPr lang="es-ES" sz="2000" b="1" u="sng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debe</a:t>
            </a:r>
            <a:r>
              <a:rPr lang="es-ES" sz="2000" b="1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 entregar copia del acta </a:t>
            </a:r>
            <a:r>
              <a:rPr lang="es-ES" sz="2000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a quien solicitó y participó de la reunión. </a:t>
            </a:r>
            <a:endParaRPr lang="es-ES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algn="just"/>
            <a:endParaRPr lang="es-C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CB807D-05B3-6A7A-917E-E09F8CA6C440}"/>
              </a:ext>
            </a:extLst>
          </p:cNvPr>
          <p:cNvSpPr txBox="1"/>
          <p:nvPr/>
        </p:nvSpPr>
        <p:spPr>
          <a:xfrm>
            <a:off x="4176955" y="818821"/>
            <a:ext cx="275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RECUERDA:</a:t>
            </a:r>
          </a:p>
        </p:txBody>
      </p:sp>
      <p:sp>
        <p:nvSpPr>
          <p:cNvPr id="12" name="Flecha abajo 11">
            <a:extLst>
              <a:ext uri="{FF2B5EF4-FFF2-40B4-BE49-F238E27FC236}">
                <a16:creationId xmlns:a16="http://schemas.microsoft.com/office/drawing/2014/main" id="{1293C930-0D96-E07B-DA0E-41A7152B6893}"/>
              </a:ext>
            </a:extLst>
          </p:cNvPr>
          <p:cNvSpPr/>
          <p:nvPr/>
        </p:nvSpPr>
        <p:spPr>
          <a:xfrm>
            <a:off x="5255276" y="4532175"/>
            <a:ext cx="598282" cy="35786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E87AAE-C378-714A-DEE1-807C4D735CB6}"/>
              </a:ext>
            </a:extLst>
          </p:cNvPr>
          <p:cNvSpPr txBox="1"/>
          <p:nvPr/>
        </p:nvSpPr>
        <p:spPr>
          <a:xfrm>
            <a:off x="1262148" y="5188888"/>
            <a:ext cx="939871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MUY IMPORTANTE!</a:t>
            </a:r>
          </a:p>
          <a:p>
            <a:pPr algn="ctr"/>
            <a:r>
              <a:rPr lang="es-CL" sz="1600" b="1" u="sng" dirty="0">
                <a:solidFill>
                  <a:schemeClr val="bg1"/>
                </a:solidFill>
                <a:latin typeface="Montserrat Medium" panose="00000600000000000000" pitchFamily="50" charset="0"/>
              </a:rPr>
              <a:t>EXIJA Y GUARDE LA COPIA DEL ACTA.</a:t>
            </a:r>
            <a:r>
              <a:rPr lang="es-CL" sz="1400" dirty="0">
                <a:solidFill>
                  <a:schemeClr val="bg1"/>
                </a:solidFill>
                <a:latin typeface="Montserrat Medium" panose="00000600000000000000" pitchFamily="50" charset="0"/>
              </a:rPr>
              <a:t> </a:t>
            </a:r>
            <a:r>
              <a:rPr lang="es-CL" sz="1600" dirty="0">
                <a:solidFill>
                  <a:schemeClr val="bg1"/>
                </a:solidFill>
                <a:latin typeface="Montserrat Medium" panose="00000600000000000000" pitchFamily="50" charset="0"/>
              </a:rPr>
              <a:t> Es útil en caso de </a:t>
            </a:r>
            <a:r>
              <a:rPr lang="es-CL" sz="16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denuncia ante la Superintendencia de Educación</a:t>
            </a:r>
            <a:r>
              <a:rPr lang="es-CL" sz="1600" dirty="0">
                <a:solidFill>
                  <a:schemeClr val="bg1"/>
                </a:solidFill>
                <a:latin typeface="Montserrat Medium" panose="00000600000000000000" pitchFamily="50" charset="0"/>
              </a:rPr>
              <a:t>, o bien, como </a:t>
            </a:r>
            <a:r>
              <a:rPr lang="es-CL" sz="16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antecedente </a:t>
            </a:r>
            <a:r>
              <a:rPr lang="es-CL" sz="1600" dirty="0">
                <a:solidFill>
                  <a:schemeClr val="bg1"/>
                </a:solidFill>
                <a:latin typeface="Montserrat Medium" panose="00000600000000000000" pitchFamily="50" charset="0"/>
              </a:rPr>
              <a:t>para la carpeta al Tribunal de Familia, en caso de realizarse </a:t>
            </a:r>
            <a:r>
              <a:rPr lang="es-CL" sz="16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trámite de cambio de nombre y sexo registral entre los 14 años y 18 años </a:t>
            </a:r>
            <a:r>
              <a:rPr lang="es-ES" sz="1600" dirty="0">
                <a:solidFill>
                  <a:schemeClr val="bg1"/>
                </a:solidFill>
                <a:latin typeface="Montserrat Medium" panose="00000600000000000000" pitchFamily="50" charset="0"/>
              </a:rPr>
              <a:t>(Ley de Identidad de Género) </a:t>
            </a:r>
          </a:p>
        </p:txBody>
      </p:sp>
      <p:pic>
        <p:nvPicPr>
          <p:cNvPr id="8" name="Picture 2" descr="OTD Chile Organizando Trans Diversidades">
            <a:extLst>
              <a:ext uri="{FF2B5EF4-FFF2-40B4-BE49-F238E27FC236}">
                <a16:creationId xmlns:a16="http://schemas.microsoft.com/office/drawing/2014/main" id="{4012B2D6-962F-42A0-B943-CE09A497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5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38D9C8-EF07-E930-2582-33FA4928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92CF52-4BAF-9DCA-D08C-9BE7AA123E93}"/>
              </a:ext>
            </a:extLst>
          </p:cNvPr>
          <p:cNvSpPr txBox="1"/>
          <p:nvPr/>
        </p:nvSpPr>
        <p:spPr>
          <a:xfrm>
            <a:off x="643149" y="1201696"/>
            <a:ext cx="1090570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Es muy importante que al término de la entrevista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, le estudiante conozca, comprenda y esté de acuerdo 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con el contenido del acta de la reunión.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b="1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Los acuerdos 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pueden ser revisados cada vez que le estudiante lo solicite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, según las necesidades de su proceso de transición. 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Y se </a:t>
            </a:r>
            <a:r>
              <a:rPr lang="es-ES" sz="2000" b="1" u="sng" dirty="0">
                <a:latin typeface="Montserrat Medium" panose="00000600000000000000" pitchFamily="50" charset="0"/>
                <a:cs typeface="Arial" panose="020B0604020202020204" pitchFamily="34" charset="0"/>
              </a:rPr>
              <a:t>debe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 actualizar el acta de acuerdos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Nunca olvides que 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le estudiante es el protagonista de su proceso 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y que el rol del adulte es acompañar y/o representar sus derechos ante la autoridad escolar.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194BE6-DF09-5C62-09FA-369DB6159FA8}"/>
              </a:ext>
            </a:extLst>
          </p:cNvPr>
          <p:cNvSpPr txBox="1"/>
          <p:nvPr/>
        </p:nvSpPr>
        <p:spPr>
          <a:xfrm>
            <a:off x="1060995" y="4247275"/>
            <a:ext cx="5292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TENGO DERECHO A 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INFORMADE DE TODO LO QUE ACUERDEN EL COLEGIO Y MI FAMILIA CON 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RESPECTO A MI PROCESO DE TRANSICIÓN EN EL ESTABLECIMIENTO</a:t>
            </a:r>
          </a:p>
        </p:txBody>
      </p:sp>
      <p:pic>
        <p:nvPicPr>
          <p:cNvPr id="6146" name="Picture 2" descr="Castiel">
            <a:extLst>
              <a:ext uri="{FF2B5EF4-FFF2-40B4-BE49-F238E27FC236}">
                <a16:creationId xmlns:a16="http://schemas.microsoft.com/office/drawing/2014/main" id="{8E5C2E24-4204-33D0-9BAC-C100DC3D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23" y="4353487"/>
            <a:ext cx="3931465" cy="2068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pic>
      <p:pic>
        <p:nvPicPr>
          <p:cNvPr id="9" name="Picture 2" descr="OTD Chile Organizando Trans Diversidades">
            <a:extLst>
              <a:ext uri="{FF2B5EF4-FFF2-40B4-BE49-F238E27FC236}">
                <a16:creationId xmlns:a16="http://schemas.microsoft.com/office/drawing/2014/main" id="{3EFEDF19-CF87-4830-A424-B315D6E4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0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38D9C8-EF07-E930-2582-33FA4928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5F87C4-B51F-5306-6C48-473A032D50C8}"/>
              </a:ext>
            </a:extLst>
          </p:cNvPr>
          <p:cNvSpPr txBox="1"/>
          <p:nvPr/>
        </p:nvSpPr>
        <p:spPr>
          <a:xfrm>
            <a:off x="2661138" y="419536"/>
            <a:ext cx="722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EN CASO DE INCUMPLIMIENTO O VULNERACIÓN DE DERECHOS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3B45A0-9DF8-ABBF-BD91-88CCC4E75A6C}"/>
              </a:ext>
            </a:extLst>
          </p:cNvPr>
          <p:cNvSpPr/>
          <p:nvPr/>
        </p:nvSpPr>
        <p:spPr>
          <a:xfrm>
            <a:off x="718666" y="1684335"/>
            <a:ext cx="102836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Dirígete en primera instancia a las autoridades del establecimiento, exigiendo el cumplimiento de los acuerdos y de los derechos establecidos en la  Circular 812. Siempre deja constancia escrita de tus reclamos y acciones.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Si no hay un restablecimiento inmediato de los derechos o acuerdos vulnerados, presenta una denuncia ante la superintendencia de Educación, en forma presencial o en la pagina de dicha institución.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        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La Superintendencia de Educación cuenta con un servicio de mediación, con el fin de buscar soluciones a los desacuerdos que puedan surgir entre les estudiantes, sus familias y o representes legales y el establecimiento educacional.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No olvides que los derechos señalados en la Circular </a:t>
            </a:r>
            <a:r>
              <a:rPr lang="es-CL" sz="2000" dirty="0" err="1">
                <a:latin typeface="Montserrat Medium" panose="00000600000000000000" pitchFamily="50" charset="0"/>
                <a:cs typeface="Arial" panose="020B0604020202020204" pitchFamily="34" charset="0"/>
              </a:rPr>
              <a:t>Nº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 0812 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no son negociables ni transables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, 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tienen obligación de cumplimiento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 descr="OTD Chile Organizando Trans Diversidades">
            <a:extLst>
              <a:ext uri="{FF2B5EF4-FFF2-40B4-BE49-F238E27FC236}">
                <a16:creationId xmlns:a16="http://schemas.microsoft.com/office/drawing/2014/main" id="{F5890630-BF56-492A-8246-FF24DD33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2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6A499F-AC18-2A58-992D-1FB7564FB3F4}"/>
              </a:ext>
            </a:extLst>
          </p:cNvPr>
          <p:cNvSpPr/>
          <p:nvPr/>
        </p:nvSpPr>
        <p:spPr>
          <a:xfrm>
            <a:off x="1150264" y="1531810"/>
            <a:ext cx="96302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En línea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1.- Reúna todos los antecedentes que pueda, documentos,  testimonios, videos, fotos que apoyen la denuncia.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2.- Ingrese a 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http://denuncias.supereduc.cl/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 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, en opción  “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ingresar una denuncia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”: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3.- Si tiene una cuenta indique nacionalidad, RUN y contraseña, y haga clic en “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buscar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”. En el menú, busque la sección de 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denuncias.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     Si no está registrado, regístrese con las instrucciones del sitio, luego haga clic en 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ok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”, y posteriormente en </a:t>
            </a:r>
            <a:r>
              <a:rPr lang="es-CL" sz="12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“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denuncie aquí</a:t>
            </a:r>
            <a:r>
              <a:rPr lang="es-CL" sz="12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”</a:t>
            </a:r>
            <a:r>
              <a:rPr lang="es-CL" sz="1200" dirty="0">
                <a:latin typeface="Montserrat Medium" panose="00000600000000000000" pitchFamily="50" charset="0"/>
                <a:cs typeface="Calibri" panose="020F0502020204030204" pitchFamily="34" charset="0"/>
              </a:rPr>
              <a:t>.</a:t>
            </a:r>
          </a:p>
          <a:p>
            <a:r>
              <a:rPr lang="es-CL" sz="1200" dirty="0">
                <a:latin typeface="Montserrat Medium" panose="00000600000000000000" pitchFamily="50" charset="0"/>
                <a:cs typeface="Calibri" panose="020F0502020204030204" pitchFamily="34" charset="0"/>
              </a:rPr>
              <a:t>4.-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Responda las preguntas que indique la plataforma, haga clic en 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siguiente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”, seleccione la materia y luego la submateria, y luego haga clic en </a:t>
            </a:r>
            <a:r>
              <a:rPr lang="es-CL" sz="1200" dirty="0">
                <a:latin typeface="Montserrat Medium" panose="00000600000000000000" pitchFamily="50" charset="0"/>
                <a:cs typeface="Calibri" panose="020F0502020204030204" pitchFamily="34" charset="0"/>
              </a:rPr>
              <a:t>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denunciar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5.-  Luego debe completar los datos solicitados, hacer clic en </a:t>
            </a:r>
            <a:r>
              <a:rPr lang="es-CL" sz="12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siguiente</a:t>
            </a:r>
            <a:r>
              <a:rPr lang="es-CL" sz="12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”,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luego en 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confirmar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”, y como resultado del trámite, habrá </a:t>
            </a:r>
            <a:r>
              <a:rPr lang="es-CL" sz="1200" b="1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ingresado una denuncia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.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Recibirá un correo de confirmación con su 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número de caso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6.- Para revisar el estado de denuncia  puede llamar al 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600 3600 390 , indicando número de caso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, o en el sitio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web de la Superintendencia de Educación.</a:t>
            </a:r>
          </a:p>
          <a:p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 </a:t>
            </a:r>
          </a:p>
          <a:p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Presencial:</a:t>
            </a:r>
          </a:p>
          <a:p>
            <a:endParaRPr lang="es-CL" sz="12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50" charset="0"/>
              <a:cs typeface="Calibri" panose="020F0502020204030204" pitchFamily="34" charset="0"/>
            </a:endParaRP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1.-  Reúna todos los antecedentes que pueda, documentos,  testimonios, videos, fotos que apoyen la denuncia.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2.- Diríjase a la oficina de la Dirección Regional de la Superintendencia de Educación.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3.- Señale que desea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ingresar una denuncia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por incumplimiento de la normativa (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  <a:hlinkClick r:id="rId3"/>
              </a:rPr>
              <a:t>Circular 812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).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4.- Entregue los antecedentes requeridos.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5.- Deberá recibir el 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número de caso.</a:t>
            </a:r>
            <a:endParaRPr lang="es-CL" sz="1200" dirty="0">
              <a:solidFill>
                <a:schemeClr val="accent2"/>
              </a:solidFill>
              <a:latin typeface="Montserrat Medium" panose="00000600000000000000" pitchFamily="50" charset="0"/>
              <a:cs typeface="Calibri" panose="020F0502020204030204" pitchFamily="34" charset="0"/>
            </a:endParaRP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6.- Para revisar el estado de denuncia  puede llamar al 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600 3600 390 , indicando número de caso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, o en sitio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web de la Superintendencia de Educación.</a:t>
            </a:r>
            <a:endParaRPr lang="es-CL" sz="1200" b="0" i="0" dirty="0">
              <a:solidFill>
                <a:schemeClr val="accent2"/>
              </a:solidFill>
              <a:effectLst/>
              <a:latin typeface="Montserrat Medium" panose="000006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45A0D6-FF6E-CCF0-A2B2-A5A5D74AE1B4}"/>
              </a:ext>
            </a:extLst>
          </p:cNvPr>
          <p:cNvSpPr txBox="1"/>
          <p:nvPr/>
        </p:nvSpPr>
        <p:spPr>
          <a:xfrm>
            <a:off x="2661138" y="419536"/>
            <a:ext cx="722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DE DENUNCIA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C51395-FA91-3C38-31F2-678500EBE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9AF5A6-489E-D1C7-853C-68D125ADFCA1}"/>
              </a:ext>
            </a:extLst>
          </p:cNvPr>
          <p:cNvSpPr txBox="1"/>
          <p:nvPr/>
        </p:nvSpPr>
        <p:spPr>
          <a:xfrm>
            <a:off x="8439212" y="5970595"/>
            <a:ext cx="368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Extraído de </a:t>
            </a:r>
            <a:r>
              <a:rPr lang="es-CL" sz="900" dirty="0">
                <a:hlinkClick r:id="rId5"/>
              </a:rPr>
              <a:t>https://lscgroup.cl/denuncias-superintendencia-de-educacion/</a:t>
            </a:r>
            <a:endParaRPr lang="es-CL" sz="900" dirty="0"/>
          </a:p>
          <a:p>
            <a:endParaRPr lang="es-CL" sz="900" dirty="0"/>
          </a:p>
        </p:txBody>
      </p:sp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B8C23C5D-5372-4090-B4CA-27CBCAC9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7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497" y="664617"/>
            <a:ext cx="7691717" cy="2097483"/>
          </a:xfrm>
        </p:spPr>
        <p:txBody>
          <a:bodyPr anchor="ctr">
            <a:noAutofit/>
          </a:bodyPr>
          <a:lstStyle/>
          <a:p>
            <a:pPr algn="ctr"/>
            <a:r>
              <a:rPr lang="es-CL" sz="4000" b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¡Muchas gracias!</a:t>
            </a:r>
          </a:p>
        </p:txBody>
      </p:sp>
      <p:sp>
        <p:nvSpPr>
          <p:cNvPr id="5" name="AutoShape 2" descr="Cómo explicar la realidad LGTBI a los niñ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BBB5DA-E8F8-F009-90A7-EB1FF8E3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pic>
        <p:nvPicPr>
          <p:cNvPr id="1026" name="Picture 2" descr="Mi hija hizo el tránsito de género a los 5 años y así fue el proceso">
            <a:extLst>
              <a:ext uri="{FF2B5EF4-FFF2-40B4-BE49-F238E27FC236}">
                <a16:creationId xmlns:a16="http://schemas.microsoft.com/office/drawing/2014/main" id="{CDC9FA61-AAF9-135E-5433-626D64C9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81" y="2291742"/>
            <a:ext cx="5012748" cy="25063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pic>
      <p:pic>
        <p:nvPicPr>
          <p:cNvPr id="9" name="Picture 2" descr="OTD Chile Organizando Trans Diversidades">
            <a:extLst>
              <a:ext uri="{FF2B5EF4-FFF2-40B4-BE49-F238E27FC236}">
                <a16:creationId xmlns:a16="http://schemas.microsoft.com/office/drawing/2014/main" id="{09A7F782-19A6-48D9-9C84-8A289499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9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0296E93-8BC2-40AC-9AEB-FF45DCE600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4528" y="2257331"/>
            <a:ext cx="9851923" cy="3480619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L" sz="3200" b="1" dirty="0">
                <a:solidFill>
                  <a:schemeClr val="accent2"/>
                </a:solidFill>
                <a:latin typeface="Montserrat ExtraBold" panose="00000900000000000000" pitchFamily="50" charset="0"/>
                <a:ea typeface="+mj-ea"/>
                <a:cs typeface="+mj-cs"/>
              </a:rPr>
              <a:t>¿QUÉ ES LA CIRCULAR 0812 ?</a:t>
            </a:r>
            <a:endParaRPr lang="es-ES" sz="2200" dirty="0">
              <a:solidFill>
                <a:schemeClr val="accent2"/>
              </a:solidFill>
              <a:latin typeface="Montserrat ExtraBold" panose="00000900000000000000" pitchFamily="50" charset="0"/>
            </a:endParaRPr>
          </a:p>
          <a:p>
            <a:pPr algn="just"/>
            <a:r>
              <a:rPr lang="es-ES" sz="2200" dirty="0">
                <a:latin typeface="Montserrat Medium" panose="00000600000000000000" pitchFamily="50" charset="0"/>
              </a:rPr>
              <a:t>La Circular </a:t>
            </a:r>
            <a:r>
              <a:rPr lang="es-ES" sz="2200" dirty="0" err="1">
                <a:latin typeface="Montserrat Medium" panose="00000600000000000000" pitchFamily="50" charset="0"/>
              </a:rPr>
              <a:t>Nº</a:t>
            </a:r>
            <a:r>
              <a:rPr lang="es-ES" sz="2200" dirty="0">
                <a:latin typeface="Montserrat Medium" panose="00000600000000000000" pitchFamily="50" charset="0"/>
              </a:rPr>
              <a:t> 0812 de la Superintendencia de Educación, publicada el 21/12/21 viene a reemplazar la anterior Circular 0768 del año 2017, introduciendo cambios necesarios por la promulgación de la Ley de Identidad de Género (2018). </a:t>
            </a:r>
          </a:p>
          <a:p>
            <a:pPr algn="just"/>
            <a:r>
              <a:rPr lang="es-ES" sz="2200" dirty="0">
                <a:latin typeface="Montserrat Medium" panose="00000600000000000000" pitchFamily="50" charset="0"/>
              </a:rPr>
              <a:t>Es una Circular que </a:t>
            </a:r>
            <a:r>
              <a:rPr lang="es-ES" sz="2200" b="1" dirty="0">
                <a:latin typeface="Montserrat Medium" panose="00000600000000000000" pitchFamily="50" charset="0"/>
              </a:rPr>
              <a:t>garantiza</a:t>
            </a:r>
            <a:r>
              <a:rPr lang="es-ES" sz="2200" dirty="0">
                <a:latin typeface="Montserrat Medium" panose="00000600000000000000" pitchFamily="50" charset="0"/>
              </a:rPr>
              <a:t> “el derecho a la identidad de género de niñas, niños y adolescentes trans en el ámbito educacional”.</a:t>
            </a:r>
          </a:p>
          <a:p>
            <a:pPr algn="just"/>
            <a:r>
              <a:rPr lang="es-ES" sz="2200" dirty="0">
                <a:latin typeface="Montserrat Medium" panose="00000600000000000000" pitchFamily="50" charset="0"/>
              </a:rPr>
              <a:t>Es </a:t>
            </a:r>
            <a:r>
              <a:rPr lang="es-ES" sz="2200" b="1" dirty="0">
                <a:latin typeface="Montserrat Medium" panose="00000600000000000000" pitchFamily="50" charset="0"/>
              </a:rPr>
              <a:t>obligatoria,</a:t>
            </a:r>
            <a:r>
              <a:rPr lang="es-ES" sz="2200" dirty="0">
                <a:latin typeface="Montserrat Medium" panose="00000600000000000000" pitchFamily="50" charset="0"/>
              </a:rPr>
              <a:t> por lo tanto, los colegios que no respeten lo establecido están </a:t>
            </a:r>
            <a:r>
              <a:rPr lang="es-ES" sz="2200" b="1" dirty="0">
                <a:latin typeface="Montserrat Medium" panose="00000600000000000000" pitchFamily="50" charset="0"/>
              </a:rPr>
              <a:t>sujetos a sanciones administrativas</a:t>
            </a:r>
            <a:r>
              <a:rPr lang="es-ES" sz="2200" dirty="0">
                <a:latin typeface="Montserrat Medium" panose="00000600000000000000" pitchFamily="50" charset="0"/>
              </a:rPr>
              <a:t>.</a:t>
            </a:r>
            <a:endParaRPr lang="es-ES" sz="1600" dirty="0">
              <a:latin typeface="Montserrat Medium" panose="00000600000000000000" pitchFamily="50" charset="0"/>
            </a:endParaRPr>
          </a:p>
          <a:p>
            <a:pPr marL="0" indent="0" algn="just">
              <a:buNone/>
            </a:pPr>
            <a:endParaRPr lang="es-ES" sz="1600" dirty="0"/>
          </a:p>
        </p:txBody>
      </p:sp>
      <p:pic>
        <p:nvPicPr>
          <p:cNvPr id="6" name="Picture 2" descr="OTD Chile Organizando Trans Diversidades">
            <a:extLst>
              <a:ext uri="{FF2B5EF4-FFF2-40B4-BE49-F238E27FC236}">
                <a16:creationId xmlns:a16="http://schemas.microsoft.com/office/drawing/2014/main" id="{C3013377-823B-4BC1-8133-B8ADE012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6EA3A6-433A-49B3-A65A-C76E107B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326249" y="2184312"/>
            <a:ext cx="5602089" cy="2062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¿CUÁLES SON LOS DERECHOS QUE ESTABLECE LA CIRCULAR 0812?</a:t>
            </a:r>
          </a:p>
          <a:p>
            <a:endParaRPr lang="es-CL" sz="4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C36C63-513D-E9B2-C121-694B6C52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4383">
            <a:off x="6617679" y="1095078"/>
            <a:ext cx="3244678" cy="44414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A7C3C6-5E92-8ECE-F6CD-A27BAD5AE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pic>
        <p:nvPicPr>
          <p:cNvPr id="9" name="Picture 2" descr="OTD Chile Organizando Trans Diversidades">
            <a:extLst>
              <a:ext uri="{FF2B5EF4-FFF2-40B4-BE49-F238E27FC236}">
                <a16:creationId xmlns:a16="http://schemas.microsoft.com/office/drawing/2014/main" id="{510D786A-94D1-48CD-A6F6-0D4A31DA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* Gentileza de Fundación Selena">
            <a:extLst>
              <a:ext uri="{FF2B5EF4-FFF2-40B4-BE49-F238E27FC236}">
                <a16:creationId xmlns:a16="http://schemas.microsoft.com/office/drawing/2014/main" id="{AE186D49-7DE4-C869-828A-99D5A6CE7D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9" y="1394770"/>
            <a:ext cx="4024760" cy="44295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4916811" y="1538414"/>
            <a:ext cx="5292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SI SOY </a:t>
            </a:r>
            <a:r>
              <a:rPr lang="es-CL" sz="2400" b="1" u="sng" dirty="0">
                <a:latin typeface="Montserrat ExtraBold" panose="00000900000000000000" pitchFamily="50" charset="0"/>
                <a:cs typeface="Arial" panose="020B0604020202020204" pitchFamily="34" charset="0"/>
              </a:rPr>
              <a:t>MAYOR DE 14 AÑOS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, EN FORMA AUTÓNOMA Y CUANDO YO DECIDA, PUEDO SOLICITAR UNA ENTREVISTA A LA MÁXIMA AUTORIDAD DEL ESTABLECIMIENTO, PARA HACER RESPETAR MI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DERECHO A LA IDENTIDAD DE GÉNERO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609155" y="5093898"/>
            <a:ext cx="8067367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La entrevista </a:t>
            </a:r>
            <a:r>
              <a:rPr lang="es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debe</a:t>
            </a:r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 ser solicitada a través de los </a:t>
            </a:r>
            <a:r>
              <a:rPr lang="es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medios formales</a:t>
            </a:r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, establecidos en el </a:t>
            </a:r>
            <a:r>
              <a:rPr lang="es-CL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Reglamento Interno</a:t>
            </a:r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, ya sea por escrito o verbalmente, pero </a:t>
            </a:r>
            <a:r>
              <a:rPr lang="es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siempre resguardando que quede registrada la fecha de la solicitud</a:t>
            </a:r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La autoridad debe conceder dicha </a:t>
            </a:r>
            <a:r>
              <a:rPr lang="es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entrevista en un plazo no superior a 5 días.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B45363-44EF-CAC6-C218-F5CF67FEFAEB}"/>
              </a:ext>
            </a:extLst>
          </p:cNvPr>
          <p:cNvSpPr txBox="1"/>
          <p:nvPr/>
        </p:nvSpPr>
        <p:spPr>
          <a:xfrm>
            <a:off x="8846037" y="4581936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>
                <a:solidFill>
                  <a:schemeClr val="bg1"/>
                </a:solidFill>
              </a:rPr>
              <a:t>* Gentileza de Fundación Selena</a:t>
            </a:r>
          </a:p>
        </p:txBody>
      </p:sp>
      <p:pic>
        <p:nvPicPr>
          <p:cNvPr id="8" name="Picture 2" descr="OTD Chile Organizando Trans Diversidades">
            <a:extLst>
              <a:ext uri="{FF2B5EF4-FFF2-40B4-BE49-F238E27FC236}">
                <a16:creationId xmlns:a16="http://schemas.microsoft.com/office/drawing/2014/main" id="{3DFF0189-85AA-4994-AEC6-AC27BCA8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1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946056" y="1536174"/>
            <a:ext cx="5292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SI SOY </a:t>
            </a:r>
            <a:r>
              <a:rPr lang="es-CL" sz="2400" b="1" u="sng" dirty="0">
                <a:latin typeface="Montserrat ExtraBold" panose="00000900000000000000" pitchFamily="50" charset="0"/>
                <a:cs typeface="Arial" panose="020B0604020202020204" pitchFamily="34" charset="0"/>
              </a:rPr>
              <a:t>MENOR DE 14 AÑOS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, MI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PADRE, MADRE, TUTOR O TUTORA LEGAL Y/O APODERADE 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PODRÁ SOLICITAR LA ENTREVISTA CON LA MÁXIMA AUTORIDAD DEL ESTABLECIMIENTO, PARA HACER RESPETAR MI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DERECHO A LA IDENTIDAD DE GÉNERO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946056" y="5409373"/>
            <a:ext cx="806736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La entrevista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debe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ser solicitada a través de los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medios formales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, establecidos en el Reglamento Interno, ya sea por escrito o verbalmente, pero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siempre resguardando que quede registrada la fecha de la solicitud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.</a:t>
            </a:r>
          </a:p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La autoridad debe conceder dicha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entrevista en un plazo no superior a 5 días.</a:t>
            </a:r>
          </a:p>
        </p:txBody>
      </p:sp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53E633-08A6-A0AF-FFF2-601676283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830">
            <a:off x="6713666" y="1286682"/>
            <a:ext cx="4423257" cy="3294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0ECD2F-0A44-5488-CDE8-D87AE23ECF5B}"/>
              </a:ext>
            </a:extLst>
          </p:cNvPr>
          <p:cNvSpPr txBox="1"/>
          <p:nvPr/>
        </p:nvSpPr>
        <p:spPr>
          <a:xfrm rot="532233">
            <a:off x="6499306" y="4106700"/>
            <a:ext cx="1875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chemeClr val="bg1"/>
                </a:solidFill>
              </a:rPr>
              <a:t>* Crédito: Getty </a:t>
            </a:r>
            <a:r>
              <a:rPr lang="es-CL" sz="1000" dirty="0" err="1">
                <a:solidFill>
                  <a:schemeClr val="bg1"/>
                </a:solidFill>
              </a:rPr>
              <a:t>Images</a:t>
            </a:r>
            <a:endParaRPr lang="es-CL" sz="1000" dirty="0">
              <a:solidFill>
                <a:schemeClr val="bg1"/>
              </a:solidFill>
            </a:endParaRPr>
          </a:p>
        </p:txBody>
      </p:sp>
      <p:pic>
        <p:nvPicPr>
          <p:cNvPr id="8" name="Picture 2" descr="OTD Chile Organizando Trans Diversidades">
            <a:extLst>
              <a:ext uri="{FF2B5EF4-FFF2-40B4-BE49-F238E27FC236}">
                <a16:creationId xmlns:a16="http://schemas.microsoft.com/office/drawing/2014/main" id="{B0BF8EF2-FD68-4191-AF88-A5DD1560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0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946056" y="1286682"/>
            <a:ext cx="5292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TENGO DERECHO A </a:t>
            </a:r>
            <a:r>
              <a:rPr lang="es-C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ME LLAME SIEMPRE Y SIN EXCEPCIÓN POR MI NOMBRE 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Y QUE ESTE FIGURE, POR EJEMPLO, EN DOCUMENTOS ADMINISTRATIVOS, INFORMES DE NOTAS Y PERSONALIDAD, COMUNICACIONES, ETC.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824556" y="4670474"/>
            <a:ext cx="10074502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Todo documento de uso interno debe utilizar el nombre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Los documentos oficiales  del establecimiento (Libro de clases, certificado anual de notas, Licencia de E. Media,…)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deben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llevar el nombre legal, no obstante los establecimientos podrán agregar el nombre social en el Libro de Clases y generar una copia de los otros documentos con el nombre social para entrega a le estudiante y su apoderade.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Entregar en sobre cerrado y/o en una reunión privada, aquellos documentos oficiales del Ministerio de Educación que deban ir con el nombre legal.</a:t>
            </a:r>
          </a:p>
        </p:txBody>
      </p:sp>
      <p:pic>
        <p:nvPicPr>
          <p:cNvPr id="1028" name="Picture 4" descr="Colombia abre la primera clínica de género para niños y adolescentes trans  - Oveja Rosa - Revista sobre familias y amor homosexual">
            <a:extLst>
              <a:ext uri="{FF2B5EF4-FFF2-40B4-BE49-F238E27FC236}">
                <a16:creationId xmlns:a16="http://schemas.microsoft.com/office/drawing/2014/main" id="{B4594633-A19A-EF96-143F-E1389572D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898">
            <a:off x="6570481" y="1050988"/>
            <a:ext cx="4725184" cy="3214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25BDB279-F01E-4BA2-AC21-D5149214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8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1049295" y="1419418"/>
            <a:ext cx="5292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TENGO DERECHO A </a:t>
            </a:r>
            <a:r>
              <a:rPr lang="es-C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EL UNIFORME, ROPA DEPORTIVA Y/O ACCESORIOS ACORDES A MI IDENTIDAD DE GÉNERO.</a:t>
            </a:r>
          </a:p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Y QUE ESTA CIRCUNSTANCIA SEA CONSIGNADA EN EL REGLAMENTO INTERNO, COMO RESGUARDO AL DERECHO A MANIFESTAR LA IDENTIDAD DE GÉNERO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00BA22-1323-6E1F-10CB-3C9BB2F7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895">
            <a:off x="6477599" y="1592572"/>
            <a:ext cx="5124344" cy="3439343"/>
          </a:xfrm>
          <a:prstGeom prst="roundRect">
            <a:avLst>
              <a:gd name="adj" fmla="val 178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coolSlant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19444A-9CC1-7139-0B66-E57751364899}"/>
              </a:ext>
            </a:extLst>
          </p:cNvPr>
          <p:cNvSpPr txBox="1"/>
          <p:nvPr/>
        </p:nvSpPr>
        <p:spPr>
          <a:xfrm rot="414533">
            <a:off x="6480880" y="4519965"/>
            <a:ext cx="1963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chemeClr val="bg1"/>
                </a:solidFill>
              </a:rPr>
              <a:t>* Crédito: C. Miranda, La Tercera</a:t>
            </a:r>
          </a:p>
        </p:txBody>
      </p:sp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FF46FF2F-6ABB-41B0-9577-CA843433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3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803788" y="1522656"/>
            <a:ext cx="52922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TENGO DERECHO A </a:t>
            </a:r>
            <a:r>
              <a:rPr lang="es-C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BAÑOS Y DUCHAS 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QUE RESGUARDEN MI PRIVACIDAD E INTEGRIDAD FÍSICA, PSICOLÓGICA Y MORAL, Y RESPETANDO MI IDENTIDAD DE GÉNERO.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662324" y="5083429"/>
            <a:ext cx="1007450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El establecimiento educacional, </a:t>
            </a:r>
            <a:r>
              <a:rPr lang="es-CL" sz="1400" u="sng" dirty="0">
                <a:latin typeface="Montserrat Medium" panose="00000600000000000000" pitchFamily="50" charset="0"/>
                <a:cs typeface="Calibri" panose="020F0502020204030204" pitchFamily="34" charset="0"/>
              </a:rPr>
              <a:t>en conjunto con la familia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,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deberá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acordar las adecuaciones razonables procurando respetar el interés superior de le niñe.</a:t>
            </a:r>
          </a:p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Se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podrán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considerar baños inclusivos u otras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alternativas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consensuadas con las partes involucradas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Mi hijo me ha dicho que es transexual - 14 tips para saber qué decirle">
            <a:extLst>
              <a:ext uri="{FF2B5EF4-FFF2-40B4-BE49-F238E27FC236}">
                <a16:creationId xmlns:a16="http://schemas.microsoft.com/office/drawing/2014/main" id="{17E6BEBB-4CCF-C24D-3882-D8514954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2">
            <a:off x="6404876" y="911539"/>
            <a:ext cx="4452899" cy="3663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F2E9D711-C05B-468A-8E0B-31003335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0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803788" y="1374861"/>
            <a:ext cx="5292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L" sz="24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DEBERÁN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PROMOVER ESPACIOS DE REFLEXIÓN, ORIENTACIÓN, CAPACITACIÓN, ACOMPAÑAMIENTO Y APOYO A LES MIEMBRES DE LA </a:t>
            </a:r>
            <a:r>
              <a:rPr lang="es-C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EDUCATIVA, 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Y RESGUARDO DE LOS DERECHOS 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DE LES NIÑES Y ESTUDIANTES TRANS.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662324" y="5083429"/>
            <a:ext cx="1007450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Autoridades velarán por que exista un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diálogo permanente 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con el propósito de coordinar y facilitar acciones que tienda a establecer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ajustes razonable en la Comunidad Educativa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, tal como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uso de Lenguaje Inclusivo 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para eliminar estereotipos de género, entre otros.</a:t>
            </a:r>
          </a:p>
        </p:txBody>
      </p:sp>
      <p:pic>
        <p:nvPicPr>
          <p:cNvPr id="4098" name="Picture 2" descr="Mediador escolar en la convivencia escolar | Postgrado Unab">
            <a:extLst>
              <a:ext uri="{FF2B5EF4-FFF2-40B4-BE49-F238E27FC236}">
                <a16:creationId xmlns:a16="http://schemas.microsoft.com/office/drawing/2014/main" id="{52C83DF8-8C37-29B6-B0A2-C2BABE71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580">
            <a:off x="6378438" y="1318399"/>
            <a:ext cx="5080000" cy="3086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9A9533C0-6E89-462C-99CC-E8BC8427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9705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Circular 0812" id="{B2CE62E1-CB20-C94A-AB44-30CF895B1A19}" vid="{31423D43-8E34-934E-B6F6-1FD51C1372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Circular 0812</Template>
  <TotalTime>22</TotalTime>
  <Words>1389</Words>
  <Application>Microsoft Office PowerPoint</Application>
  <PresentationFormat>Panorámica</PresentationFormat>
  <Paragraphs>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Montserrat ExtraBold</vt:lpstr>
      <vt:lpstr>Montserrat Medium</vt:lpstr>
      <vt:lpstr>Galería</vt:lpstr>
      <vt:lpstr>Cápsula Informativa   Circular N°0812:   Garantiza el Derecho a la Identidad de Género de de niños, niñas y adolescentes en el ámbito educacional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Cápsula Informativa   Circular N°0812:   Garantiza el Derecho a la Identidad de Género de de niños, niñas y adolescentes en el ámbito educacional</dc:title>
  <dc:creator>Diosce Martinez</dc:creator>
  <cp:lastModifiedBy>Diosce Martinez</cp:lastModifiedBy>
  <cp:revision>1</cp:revision>
  <dcterms:created xsi:type="dcterms:W3CDTF">2022-05-17T20:16:05Z</dcterms:created>
  <dcterms:modified xsi:type="dcterms:W3CDTF">2022-05-17T20:39:04Z</dcterms:modified>
</cp:coreProperties>
</file>