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16"/>
  </p:notesMasterIdLst>
  <p:sldIdLst>
    <p:sldId id="256" r:id="rId2"/>
    <p:sldId id="304" r:id="rId3"/>
    <p:sldId id="300" r:id="rId4"/>
    <p:sldId id="307" r:id="rId5"/>
    <p:sldId id="315" r:id="rId6"/>
    <p:sldId id="316" r:id="rId7"/>
    <p:sldId id="318" r:id="rId8"/>
    <p:sldId id="319" r:id="rId9"/>
    <p:sldId id="320" r:id="rId10"/>
    <p:sldId id="306" r:id="rId11"/>
    <p:sldId id="321" r:id="rId12"/>
    <p:sldId id="322" r:id="rId13"/>
    <p:sldId id="323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FB9"/>
    <a:srgbClr val="DF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D6BC-1A97-4F2A-BD79-C522649092E0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8896-BD1E-45AC-B858-EC69C50F7E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966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0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4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0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7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26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A0B3-10D8-40A9-A1ED-F710850F5169}" type="datetimeFigureOut">
              <a:rPr lang="es-CL" smtClean="0"/>
              <a:t>18-05-2022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8DCFD94-9324-417C-9A0C-E4B2E57DDB2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tdchile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tdchile.org/biblioteca/resolucion-exenta-no0812-sustituye-ordinario-no0768-superintendencia-de-educacion/" TargetMode="External"/><Relationship Id="rId2" Type="http://schemas.openxmlformats.org/officeDocument/2006/relationships/hyperlink" Target="http://denuncias.supereduc.c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lscgroup.cl/denuncias-superintendencia-de-educacion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upereduc.cl/wp-content/uploads/2021/12/REX-No-0812-SUSTITUYE-ORD.-N-0768-DE-2017-DE-LA-SIE-Y-ESTABLECE-NUEVA-CIRCULAR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FE1958AA-E287-46C3-831E-AE872826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89916" l="5833" r="94444">
                        <a14:foregroundMark x1="10833" y1="37955" x2="10833" y2="37955"/>
                        <a14:foregroundMark x1="10833" y1="37955" x2="11111" y2="48179"/>
                        <a14:foregroundMark x1="11111" y1="48179" x2="17500" y2="56723"/>
                        <a14:foregroundMark x1="17500" y1="56723" x2="22639" y2="56583"/>
                        <a14:foregroundMark x1="4861" y1="37955" x2="6111" y2="45238"/>
                        <a14:foregroundMark x1="6111" y1="45238" x2="10139" y2="53641"/>
                        <a14:foregroundMark x1="10139" y1="53641" x2="11667" y2="55462"/>
                        <a14:foregroundMark x1="83333" y1="39076" x2="88750" y2="53782"/>
                        <a14:foregroundMark x1="88750" y1="53782" x2="88333" y2="54902"/>
                        <a14:foregroundMark x1="92083" y1="51821" x2="90833" y2="34874"/>
                        <a14:foregroundMark x1="90833" y1="34874" x2="79444" y2="37255"/>
                        <a14:foregroundMark x1="94444" y1="48880" x2="94444" y2="53782"/>
                        <a14:foregroundMark x1="93889" y1="54062" x2="93194" y2="56303"/>
                        <a14:foregroundMark x1="57222" y1="23249" x2="57222" y2="23249"/>
                        <a14:foregroundMark x1="64722" y1="37535" x2="51667" y2="37955"/>
                        <a14:foregroundMark x1="44583" y1="59944" x2="39167" y2="55462"/>
                        <a14:foregroundMark x1="39167" y1="55462" x2="39028" y2="55322"/>
                        <a14:foregroundMark x1="46528" y1="62605" x2="45694" y2="62045"/>
                        <a14:foregroundMark x1="45694" y1="62045" x2="46806" y2="63585"/>
                        <a14:foregroundMark x1="43611" y1="64706" x2="44028" y2="64286"/>
                        <a14:foregroundMark x1="74306" y1="63866" x2="70972" y2="57843"/>
                        <a14:foregroundMark x1="72917" y1="66387" x2="72222" y2="65966"/>
                        <a14:foregroundMark x1="48056" y1="46779" x2="59722" y2="47759"/>
                        <a14:foregroundMark x1="59722" y1="47759" x2="76250" y2="47479"/>
                        <a14:foregroundMark x1="76250" y1="47479" x2="78056" y2="47479"/>
                        <a14:foregroundMark x1="65833" y1="38375" x2="56528" y2="36975"/>
                        <a14:foregroundMark x1="56528" y1="36975" x2="31111" y2="42577"/>
                        <a14:foregroundMark x1="31111" y1="42577" x2="31111" y2="42577"/>
                        <a14:foregroundMark x1="61806" y1="36975" x2="50278" y2="38936"/>
                        <a14:foregroundMark x1="63889" y1="59244" x2="49861" y2="51401"/>
                        <a14:foregroundMark x1="49861" y1="51401" x2="43889" y2="44678"/>
                        <a14:foregroundMark x1="43889" y1="44678" x2="77222" y2="46218"/>
                        <a14:foregroundMark x1="72917" y1="42857" x2="77083" y2="57703"/>
                        <a14:foregroundMark x1="77083" y1="57703" x2="71667" y2="43978"/>
                        <a14:foregroundMark x1="72639" y1="46359" x2="72639" y2="46359"/>
                        <a14:backgroundMark x1="24861" y1="67087" x2="51389" y2="69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24186"/>
          <a:stretch/>
        </p:blipFill>
        <p:spPr bwMode="auto">
          <a:xfrm>
            <a:off x="2282825" y="2516339"/>
            <a:ext cx="6858000" cy="41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22528" y="1402854"/>
            <a:ext cx="9378461" cy="2749550"/>
          </a:xfrm>
        </p:spPr>
        <p:txBody>
          <a:bodyPr anchor="t">
            <a:normAutofit fontScale="90000"/>
          </a:bodyPr>
          <a:lstStyle/>
          <a:p>
            <a:pPr algn="l"/>
            <a:br>
              <a:rPr lang="es-CL" sz="2000" b="1" dirty="0">
                <a:solidFill>
                  <a:schemeClr val="accent2">
                    <a:lumMod val="75000"/>
                  </a:schemeClr>
                </a:solidFill>
                <a:latin typeface="Montserrat ExtraBold" panose="00000900000000000000" pitchFamily="50" charset="0"/>
              </a:rPr>
            </a:br>
            <a:br>
              <a:rPr lang="es-CL" sz="20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</a:br>
            <a:r>
              <a:rPr lang="es-CL" sz="3100" b="1" dirty="0">
                <a:latin typeface="Montserrat ExtraBold" panose="00000900000000000000" pitchFamily="50" charset="0"/>
              </a:rPr>
              <a:t>resolución N°0812:  </a:t>
            </a:r>
            <a:br>
              <a:rPr lang="es-CL" sz="3100" b="1" dirty="0">
                <a:latin typeface="Montserrat ExtraBold" panose="00000900000000000000" pitchFamily="50" charset="0"/>
              </a:rPr>
            </a:br>
            <a:r>
              <a:rPr lang="es-CL" sz="3100" b="1" dirty="0">
                <a:latin typeface="Montserrat ExtraBold" panose="00000900000000000000" pitchFamily="50" charset="0"/>
              </a:rPr>
              <a:t>Garantiza el Derecho a la Identidad de Género de de niños, niñas y adolescentes en el ámbito educacional</a:t>
            </a:r>
            <a:br>
              <a:rPr lang="es-CL" sz="31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</a:br>
            <a:r>
              <a:rPr lang="es-CL" sz="3100" b="1" dirty="0">
                <a:latin typeface="Montserrat ExtraBold" panose="00000900000000000000" pitchFamily="50" charset="0"/>
              </a:rPr>
              <a:t>               </a:t>
            </a:r>
            <a:endParaRPr lang="es-CL" sz="3100" i="1" dirty="0">
              <a:latin typeface="Montserrat ExtraBold" panose="00000900000000000000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5119688"/>
            <a:ext cx="9909175" cy="1282700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endParaRPr lang="es-CL" sz="2200" dirty="0"/>
          </a:p>
          <a:p>
            <a:pPr algn="l">
              <a:lnSpc>
                <a:spcPct val="100000"/>
              </a:lnSpc>
            </a:pPr>
            <a:endParaRPr lang="es-CL" sz="2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653747" y="5934670"/>
            <a:ext cx="451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b="1" dirty="0"/>
          </a:p>
          <a:p>
            <a:pPr algn="r"/>
            <a:r>
              <a:rPr lang="es-CL" b="1" dirty="0"/>
              <a:t>TALLER MAPADRES-</a:t>
            </a:r>
            <a:r>
              <a:rPr lang="es-CL" b="1" dirty="0" err="1"/>
              <a:t>OTDChile</a:t>
            </a:r>
            <a:endParaRPr lang="es-CL" b="1" dirty="0"/>
          </a:p>
          <a:p>
            <a:pPr algn="r"/>
            <a:r>
              <a:rPr lang="es-CL" b="1" dirty="0"/>
              <a:t>Mayo 2022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D98317-FC1C-3B17-4B29-B68FD9CD8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1026" name="Picture 2" descr="OTD Chile Organizando Trans Diversidades">
            <a:extLst>
              <a:ext uri="{FF2B5EF4-FFF2-40B4-BE49-F238E27FC236}">
                <a16:creationId xmlns:a16="http://schemas.microsoft.com/office/drawing/2014/main" id="{FC1429C2-4A65-4060-80BA-C327067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EC19069-E285-4350-90FC-C7500CC60F29}"/>
              </a:ext>
            </a:extLst>
          </p:cNvPr>
          <p:cNvSpPr txBox="1"/>
          <p:nvPr/>
        </p:nvSpPr>
        <p:spPr>
          <a:xfrm>
            <a:off x="-1508755" y="6168529"/>
            <a:ext cx="451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L" b="1" dirty="0"/>
          </a:p>
          <a:p>
            <a:pPr algn="r"/>
            <a:r>
              <a:rPr lang="es-CL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WWW.OTDCHILE.ORG</a:t>
            </a:r>
            <a:endParaRPr lang="es-CL" b="1" dirty="0"/>
          </a:p>
          <a:p>
            <a:pPr algn="r"/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3DEBF3-238D-4EE3-A782-9ED9E7831DA4}"/>
              </a:ext>
            </a:extLst>
          </p:cNvPr>
          <p:cNvSpPr txBox="1"/>
          <p:nvPr/>
        </p:nvSpPr>
        <p:spPr>
          <a:xfrm>
            <a:off x="1602637" y="1544952"/>
            <a:ext cx="6862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Cápsula Informativa</a:t>
            </a:r>
            <a:endParaRPr lang="es-C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ACB5D2E-CDEC-7F5A-5D4C-426A6C4F85A3}"/>
              </a:ext>
            </a:extLst>
          </p:cNvPr>
          <p:cNvSpPr/>
          <p:nvPr/>
        </p:nvSpPr>
        <p:spPr>
          <a:xfrm>
            <a:off x="682943" y="1650530"/>
            <a:ext cx="102836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Le estudiante trans </a:t>
            </a:r>
            <a:r>
              <a:rPr lang="es-CL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estar de acuerdo en activar la Circular 0812 y </a:t>
            </a:r>
            <a:r>
              <a:rPr lang="es-CL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dar su consentimiento</a:t>
            </a:r>
            <a:r>
              <a:rPr lang="es-CL" sz="2000" u="sng" dirty="0">
                <a:latin typeface="Montserrat Medium" panose="00000600000000000000" pitchFamily="50" charset="0"/>
                <a:cs typeface="Arial" panose="020B0604020202020204" pitchFamily="34" charset="0"/>
              </a:rPr>
              <a:t>,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antes de iniciar el trámite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Solicitar entrevista con máxima autoridad del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establecimiento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indicando que el motivo es activar la Circular 0812.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La entrevista </a:t>
            </a:r>
            <a:r>
              <a:rPr lang="es-ES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ser otorgada dentro de 5 días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 </a:t>
            </a:r>
            <a:endParaRPr lang="es-ES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Deben</a:t>
            </a:r>
            <a:r>
              <a:rPr lang="es-ES" sz="2000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registrarse los acuerdos de la reunión y plazos de implementación en un </a:t>
            </a: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acta simple</a:t>
            </a:r>
            <a:r>
              <a:rPr lang="es-ES" sz="2000" b="1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firmada por todas las partes.  Se </a:t>
            </a:r>
            <a:r>
              <a:rPr lang="es-ES" sz="2000" b="1" u="sng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entregar copia del acta </a:t>
            </a:r>
            <a:r>
              <a:rPr lang="es-ES" sz="2000" dirty="0">
                <a:solidFill>
                  <a:prstClr val="black"/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a quien solicitó y participó de la reunión. </a:t>
            </a:r>
            <a:endParaRPr lang="es-ES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algn="just"/>
            <a:endParaRPr lang="es-C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CB807D-05B3-6A7A-917E-E09F8CA6C440}"/>
              </a:ext>
            </a:extLst>
          </p:cNvPr>
          <p:cNvSpPr txBox="1"/>
          <p:nvPr/>
        </p:nvSpPr>
        <p:spPr>
          <a:xfrm>
            <a:off x="4176955" y="818821"/>
            <a:ext cx="27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RECUERDA:</a:t>
            </a:r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1293C930-0D96-E07B-DA0E-41A7152B6893}"/>
              </a:ext>
            </a:extLst>
          </p:cNvPr>
          <p:cNvSpPr/>
          <p:nvPr/>
        </p:nvSpPr>
        <p:spPr>
          <a:xfrm>
            <a:off x="5255276" y="4723841"/>
            <a:ext cx="598282" cy="3578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E87AAE-C378-714A-DEE1-807C4D735CB6}"/>
              </a:ext>
            </a:extLst>
          </p:cNvPr>
          <p:cNvSpPr txBox="1"/>
          <p:nvPr/>
        </p:nvSpPr>
        <p:spPr>
          <a:xfrm>
            <a:off x="1262148" y="5188888"/>
            <a:ext cx="93987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MUY IMPORTANTE!</a:t>
            </a:r>
          </a:p>
          <a:p>
            <a:pPr algn="ctr"/>
            <a:r>
              <a:rPr lang="es-CL" sz="1600" b="1" u="sng" dirty="0">
                <a:solidFill>
                  <a:schemeClr val="bg1"/>
                </a:solidFill>
                <a:latin typeface="Montserrat Medium" panose="00000600000000000000" pitchFamily="50" charset="0"/>
              </a:rPr>
              <a:t>EXIJA Y GUARDE LA COPIA DEL ACTA.</a:t>
            </a:r>
            <a:r>
              <a:rPr lang="es-CL" sz="1400" dirty="0">
                <a:solidFill>
                  <a:schemeClr val="bg1"/>
                </a:solidFill>
                <a:latin typeface="Montserrat Medium" panose="00000600000000000000" pitchFamily="50" charset="0"/>
              </a:rPr>
              <a:t> 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 Es útil en caso de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denuncia ante la Superintendencia de Educación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, o bien, como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antecedente </a:t>
            </a:r>
            <a:r>
              <a:rPr lang="es-CL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para la carpeta al Tribunal de Familia, en caso de realizarse </a:t>
            </a:r>
            <a:r>
              <a:rPr lang="es-CL" sz="16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trámite de cambio de nombre y sexo registral entre los 14 años y 18 años </a:t>
            </a:r>
            <a:r>
              <a:rPr lang="es-ES" sz="1600" dirty="0">
                <a:solidFill>
                  <a:schemeClr val="bg1"/>
                </a:solidFill>
                <a:latin typeface="Montserrat Medium" panose="00000600000000000000" pitchFamily="50" charset="0"/>
              </a:rPr>
              <a:t>(Ley de Identidad de Género) 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4012B2D6-962F-42A0-B943-CE09A497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5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92CF52-4BAF-9DCA-D08C-9BE7AA123E93}"/>
              </a:ext>
            </a:extLst>
          </p:cNvPr>
          <p:cNvSpPr txBox="1"/>
          <p:nvPr/>
        </p:nvSpPr>
        <p:spPr>
          <a:xfrm>
            <a:off x="643149" y="1503376"/>
            <a:ext cx="109057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Es muy importante que al término de la entrevista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, le estudiante conozca, comprenda y esté de acuerdo 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con el contenido del acta de la reunión.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b="1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Los acuerdos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pueden ser revisados cada vez que le estudiante lo solicite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según las necesidades de su proceso de transición.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Y se </a:t>
            </a:r>
            <a:r>
              <a:rPr lang="es-ES" sz="2000" b="1" u="sng" dirty="0">
                <a:latin typeface="Montserrat Medium" panose="00000600000000000000" pitchFamily="50" charset="0"/>
                <a:cs typeface="Arial" panose="020B0604020202020204" pitchFamily="34" charset="0"/>
              </a:rPr>
              <a:t>debe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 actualizar el acta de acuerdos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Nunca olvides que </a:t>
            </a:r>
            <a:r>
              <a:rPr lang="es-ES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le estudiante es el protagonista de su proceso </a:t>
            </a:r>
            <a:r>
              <a:rPr lang="es-ES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y que el rol del adulte es acompañar y/o representar sus derechos ante la autoridad escolar.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194BE6-DF09-5C62-09FA-369DB6159FA8}"/>
              </a:ext>
            </a:extLst>
          </p:cNvPr>
          <p:cNvSpPr txBox="1"/>
          <p:nvPr/>
        </p:nvSpPr>
        <p:spPr>
          <a:xfrm>
            <a:off x="1211119" y="4744424"/>
            <a:ext cx="97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ENGO DERECHO A 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ESTAR INFORMADE DE TODO LO QUE ACUERDEN EL COLEGIO Y MI FAMILIA CON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RESPECTO A MI PROCESO DE TRANSICIÓN EN EL ESTABLECIMIENTO</a:t>
            </a:r>
          </a:p>
        </p:txBody>
      </p:sp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3EFEDF19-CF87-4830-A424-B315D6E4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0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38D9C8-EF07-E930-2582-33FA4928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5F87C4-B51F-5306-6C48-473A032D50C8}"/>
              </a:ext>
            </a:extLst>
          </p:cNvPr>
          <p:cNvSpPr txBox="1"/>
          <p:nvPr/>
        </p:nvSpPr>
        <p:spPr>
          <a:xfrm>
            <a:off x="2661138" y="419536"/>
            <a:ext cx="722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EN CASO DE INCUMPLIMIENTO O VULNERACIÓN DE DERECHOS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3B45A0-9DF8-ABBF-BD91-88CCC4E75A6C}"/>
              </a:ext>
            </a:extLst>
          </p:cNvPr>
          <p:cNvSpPr/>
          <p:nvPr/>
        </p:nvSpPr>
        <p:spPr>
          <a:xfrm>
            <a:off x="718666" y="1684335"/>
            <a:ext cx="102836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Dirígete en primera instancia a las autoridades del establecimiento, exigiendo el cumplimiento de los acuerdos y de los derechos establecidos en la  Circular 812. Siempre deja constancia escrita de tus reclamos y acciones.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Si no hay un restablecimiento inmediato de los derechos o acuerdos vulnerados, presenta una denuncia ante la superintendencia de Educación, en forma presencial o en la pagina de dicha institución.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Arial" panose="020B0604020202020204" pitchFamily="34" charset="0"/>
              </a:rPr>
              <a:t>    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La Superintendencia de Educación cuenta con un servicio de mediación, con el fin de buscar soluciones a los desacuerdos que puedan surgir entre les estudiantes, sus familias y o representes legales y el establecimiento educacional.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Montserrat Medium" panose="000006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No olvides que los derechos señalados en la Circular </a:t>
            </a:r>
            <a:r>
              <a:rPr lang="es-CL" sz="2000" dirty="0" err="1">
                <a:latin typeface="Montserrat Medium" panose="00000600000000000000" pitchFamily="50" charset="0"/>
                <a:cs typeface="Arial" panose="020B0604020202020204" pitchFamily="34" charset="0"/>
              </a:rPr>
              <a:t>Nº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 0812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no son negociables ni transables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, </a:t>
            </a:r>
            <a:r>
              <a:rPr lang="es-CL" sz="2000" b="1" dirty="0">
                <a:latin typeface="Montserrat Medium" panose="00000600000000000000" pitchFamily="50" charset="0"/>
                <a:cs typeface="Arial" panose="020B0604020202020204" pitchFamily="34" charset="0"/>
              </a:rPr>
              <a:t>tienen obligación de cumplimiento</a:t>
            </a:r>
            <a:r>
              <a:rPr lang="es-CL" sz="2000" dirty="0">
                <a:latin typeface="Montserrat Medium" panose="00000600000000000000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F5890630-BF56-492A-8246-FF24DD33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2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6A499F-AC18-2A58-992D-1FB7564FB3F4}"/>
              </a:ext>
            </a:extLst>
          </p:cNvPr>
          <p:cNvSpPr/>
          <p:nvPr/>
        </p:nvSpPr>
        <p:spPr>
          <a:xfrm>
            <a:off x="1150264" y="1531810"/>
            <a:ext cx="96302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En línea:</a:t>
            </a:r>
          </a:p>
          <a:p>
            <a:endParaRPr lang="es-CL" sz="1400" b="1" dirty="0">
              <a:solidFill>
                <a:schemeClr val="accent2"/>
              </a:solidFill>
              <a:latin typeface="Montserrat Medium" panose="00000600000000000000" pitchFamily="50" charset="0"/>
              <a:cs typeface="Calibri" panose="020F0502020204030204" pitchFamily="34" charset="0"/>
            </a:endParaRP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1.- Reúna todos los antecedentes que pueda, documentos,  testimonios, videos, fotos que apoyen la denuncia.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2.- Ingrese a 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http://denuncias.supereduc.cl/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 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en opción  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ingresar una denuncia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”: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3.- Si tiene una cuenta indique nacionalidad, RUN y contraseña, y haga clic en 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buscar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”. En el menú, busque la sección de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denuncias.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     Si no está registrado, regístrese con las instrucciones del sitio, luego haga clic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ok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y posteriormente en </a:t>
            </a:r>
            <a:r>
              <a:rPr lang="es-CL" sz="12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denuncie aquí</a:t>
            </a:r>
            <a:r>
              <a:rPr lang="es-CL" sz="12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”</a:t>
            </a:r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4.-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Responda las preguntas que indique la plataforma, haga clic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siguiente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seleccione la materia y luego la submateria, y luego haga clic en </a:t>
            </a:r>
            <a:r>
              <a:rPr lang="es-CL" sz="1200" dirty="0"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denunciar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5.-  Luego debe completar los datos solicitados, hacer clic en </a:t>
            </a:r>
            <a:r>
              <a:rPr lang="es-CL" sz="12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siguiente</a:t>
            </a:r>
            <a:r>
              <a:rPr lang="es-CL" sz="12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luego en “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confirmar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”, y como resultado del trámite, habrá </a:t>
            </a:r>
            <a:r>
              <a:rPr lang="es-CL" sz="1200" b="1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ingresado una denuncia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.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Recibirá un correo de confirmación con su 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número de caso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6.- Para revisar el estado de denuncia  puede llamar al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600 3600 390 , indicando número de caso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o en el sitio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web de la Superintendencia de Educación.</a:t>
            </a:r>
          </a:p>
          <a:p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 </a:t>
            </a:r>
          </a:p>
          <a:p>
            <a:r>
              <a:rPr lang="es-CL" sz="14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Presencial:</a:t>
            </a:r>
          </a:p>
          <a:p>
            <a:endParaRPr lang="es-CL" sz="1200" b="1" dirty="0">
              <a:solidFill>
                <a:schemeClr val="accent1">
                  <a:lumMod val="75000"/>
                </a:schemeClr>
              </a:solidFill>
              <a:latin typeface="Montserrat Medium" panose="00000600000000000000" pitchFamily="50" charset="0"/>
              <a:cs typeface="Calibri" panose="020F0502020204030204" pitchFamily="34" charset="0"/>
            </a:endParaRP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1.-  Reúna todos los antecedentes que pueda, documentos,  testimonios, videos, fotos que apoyen la denuncia.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2.- Diríjase a la oficina de la Dirección Regional de la Superintendencia de Educación.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3.- Señale que desea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ingresar una denuncia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por incumplimiento de la normativa (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 812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).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4.- Entregue los antecedentes requeridos.</a:t>
            </a: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5.- Deberá recibir el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número de caso.</a:t>
            </a:r>
            <a:endParaRPr lang="es-CL" sz="1200" dirty="0">
              <a:solidFill>
                <a:schemeClr val="accent2"/>
              </a:solidFill>
              <a:latin typeface="Montserrat Medium" panose="00000600000000000000" pitchFamily="50" charset="0"/>
              <a:cs typeface="Calibri" panose="020F0502020204030204" pitchFamily="34" charset="0"/>
            </a:endParaRPr>
          </a:p>
          <a:p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6.- Para revisar el estado de denuncia  puede llamar al </a:t>
            </a:r>
            <a:r>
              <a:rPr lang="es-CL" sz="1200" b="1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600 3600 390 , indicando número de caso </a:t>
            </a:r>
            <a:r>
              <a:rPr lang="es-CL" sz="1200" dirty="0">
                <a:solidFill>
                  <a:srgbClr val="002445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, o en sitio </a:t>
            </a:r>
            <a:r>
              <a:rPr lang="es-CL" sz="1200" dirty="0">
                <a:solidFill>
                  <a:schemeClr val="accent2"/>
                </a:solidFill>
                <a:latin typeface="Montserrat Medium" panose="00000600000000000000" pitchFamily="50" charset="0"/>
                <a:cs typeface="Calibri" panose="020F0502020204030204" pitchFamily="34" charset="0"/>
              </a:rPr>
              <a:t>web de la Superintendencia de Educación.</a:t>
            </a:r>
            <a:endParaRPr lang="es-CL" sz="1200" b="0" i="0" dirty="0">
              <a:solidFill>
                <a:schemeClr val="accent2"/>
              </a:solidFill>
              <a:effectLst/>
              <a:latin typeface="Montserrat Medium" panose="000006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45A0D6-FF6E-CCF0-A2B2-A5A5D74AE1B4}"/>
              </a:ext>
            </a:extLst>
          </p:cNvPr>
          <p:cNvSpPr txBox="1"/>
          <p:nvPr/>
        </p:nvSpPr>
        <p:spPr>
          <a:xfrm>
            <a:off x="2397716" y="724930"/>
            <a:ext cx="722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PROCEDIMIENTOS DE DENUNCIA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C51395-FA91-3C38-31F2-678500EBE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9AF5A6-489E-D1C7-853C-68D125ADFCA1}"/>
              </a:ext>
            </a:extLst>
          </p:cNvPr>
          <p:cNvSpPr txBox="1"/>
          <p:nvPr/>
        </p:nvSpPr>
        <p:spPr>
          <a:xfrm>
            <a:off x="7297446" y="6183514"/>
            <a:ext cx="482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Montserrat Medium" panose="00000600000000000000" pitchFamily="50" charset="0"/>
              </a:rPr>
              <a:t>Extraído </a:t>
            </a:r>
            <a:r>
              <a:rPr lang="es-CL" sz="900" dirty="0">
                <a:solidFill>
                  <a:schemeClr val="accent2"/>
                </a:solidFill>
                <a:latin typeface="Montserrat Medium" panose="00000600000000000000" pitchFamily="50" charset="0"/>
              </a:rPr>
              <a:t>de </a:t>
            </a:r>
            <a:r>
              <a:rPr lang="es-CL" sz="900" dirty="0">
                <a:solidFill>
                  <a:schemeClr val="accent2"/>
                </a:solidFill>
                <a:latin typeface="Montserrat Medium" panose="000006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https://lscgroup.cl/denuncias-superintendencia-de-educacion/</a:t>
            </a:r>
            <a:endParaRPr lang="es-CL" sz="900" dirty="0">
              <a:solidFill>
                <a:schemeClr val="accent2"/>
              </a:solidFill>
              <a:latin typeface="Montserrat Medium" panose="00000600000000000000" pitchFamily="50" charset="0"/>
            </a:endParaRPr>
          </a:p>
          <a:p>
            <a:endParaRPr lang="es-CL" sz="900" dirty="0"/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B8C23C5D-5372-4090-B4CA-27CBCAC9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7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C11D6760-81CC-44A0-B385-27D98D771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57" b="86706" l="3472" r="97206">
                        <a14:foregroundMark x1="12108" y1="52159" x2="12108" y2="52159"/>
                        <a14:foregroundMark x1="9907" y1="43353" x2="9907" y2="43353"/>
                        <a14:foregroundMark x1="14818" y1="41660" x2="14818" y2="41660"/>
                        <a14:foregroundMark x1="14818" y1="41660" x2="24894" y2="43353"/>
                        <a14:foregroundMark x1="24894" y1="43353" x2="25741" y2="44793"/>
                        <a14:foregroundMark x1="6187" y1="54869" x2="6211" y2="55207"/>
                        <a14:foregroundMark x1="5419" y1="44115" x2="6187" y2="54869"/>
                        <a14:foregroundMark x1="7007" y1="56564" x2="13971" y2="62151"/>
                        <a14:foregroundMark x1="6266" y1="55970" x2="6786" y2="56387"/>
                        <a14:foregroundMark x1="13971" y1="62151" x2="23793" y2="54361"/>
                        <a14:foregroundMark x1="23793" y1="54361" x2="25487" y2="46486"/>
                        <a14:foregroundMark x1="25487" y1="46486" x2="19306" y2="38950"/>
                        <a14:foregroundMark x1="19306" y1="38950" x2="11770" y2="38442"/>
                        <a14:foregroundMark x1="11770" y1="38442" x2="5843" y2="43268"/>
                        <a14:foregroundMark x1="5843" y1="43268" x2="5504" y2="43268"/>
                        <a14:foregroundMark x1="2794" y1="60711" x2="3472" y2="82134"/>
                        <a14:foregroundMark x1="3472" y1="82134" x2="4742" y2="85944"/>
                        <a14:foregroundMark x1="20152" y1="85436" x2="71634" y2="83743"/>
                        <a14:foregroundMark x1="71634" y1="83743" x2="72058" y2="83743"/>
                        <a14:foregroundMark x1="93395" y1="85859" x2="86198" y2="60881"/>
                        <a14:foregroundMark x1="86198" y1="60881" x2="82642" y2="54784"/>
                        <a14:foregroundMark x1="82642" y1="54784" x2="91363" y2="61643"/>
                        <a14:foregroundMark x1="91363" y1="61643" x2="94581" y2="80525"/>
                        <a14:foregroundMark x1="20152" y1="84166" x2="9229" y2="79255"/>
                        <a14:foregroundMark x1="9229" y1="79255" x2="7959" y2="71804"/>
                        <a14:foregroundMark x1="7959" y1="71804" x2="18374" y2="73412"/>
                        <a14:foregroundMark x1="18374" y1="73412" x2="13633" y2="77307"/>
                        <a14:foregroundMark x1="10161" y1="67316" x2="7621" y2="78408"/>
                        <a14:foregroundMark x1="29946" y1="79531" x2="38950" y2="80017"/>
                        <a14:foregroundMark x1="9145" y1="78408" x2="29864" y2="79526"/>
                        <a14:foregroundMark x1="62743" y1="85690" x2="17782" y2="82981"/>
                        <a14:foregroundMark x1="22608" y1="86452" x2="82896" y2="84505"/>
                        <a14:foregroundMark x1="82896" y1="84505" x2="92464" y2="85944"/>
                        <a14:foregroundMark x1="92464" y1="85944" x2="97121" y2="80525"/>
                        <a14:foregroundMark x1="97121" y1="80525" x2="97290" y2="70195"/>
                        <a14:foregroundMark x1="14310" y1="37257" x2="16088" y2="38019"/>
                        <a14:foregroundMark x1="82811" y1="52667" x2="77700" y2="53315"/>
                        <a14:foregroundMark x1="59610" y1="61897" x2="54699" y2="77900"/>
                        <a14:foregroundMark x1="72566" y1="67146" x2="82303" y2="69941"/>
                        <a14:foregroundMark x1="74005" y1="69348" x2="75360" y2="86367"/>
                        <a14:foregroundMark x1="75360" y1="86367" x2="75529" y2="86706"/>
                        <a14:foregroundMark x1="78239" y1="79340" x2="75783" y2="72481"/>
                        <a14:foregroundMark x1="75783" y1="72481" x2="70164" y2="74392"/>
                        <a14:backgroundMark x1="6351" y1="55207" x2="6351" y2="55207"/>
                        <a14:backgroundMark x1="6351" y1="55207" x2="6266" y2="55885"/>
                        <a14:backgroundMark x1="18967" y1="61727" x2="18374" y2="61304"/>
                        <a14:backgroundMark x1="6181" y1="55123" x2="6181" y2="55123"/>
                        <a14:backgroundMark x1="6181" y1="54869" x2="5927" y2="54869"/>
                        <a14:backgroundMark x1="5927" y1="54869" x2="5927" y2="54869"/>
                        <a14:backgroundMark x1="68755" y1="75529" x2="68417" y2="75360"/>
                        <a14:backgroundMark x1="67739" y1="74090" x2="67993" y2="74090"/>
                        <a14:backgroundMark x1="68671" y1="75191" x2="67570" y2="75614"/>
                        <a14:backgroundMark x1="85605" y1="71041" x2="86283" y2="70703"/>
                        <a14:backgroundMark x1="95258" y1="61389" x2="94835" y2="61812"/>
                        <a14:backgroundMark x1="71211" y1="70449" x2="70787" y2="71380"/>
                        <a14:backgroundMark x1="68501" y1="74936" x2="68163" y2="73836"/>
                        <a14:backgroundMark x1="68163" y1="73836" x2="68925" y2="76799"/>
                        <a14:backgroundMark x1="28959" y1="80948" x2="29043" y2="80948"/>
                        <a14:backgroundMark x1="77477" y1="52921" x2="73497" y2="52159"/>
                        <a14:backgroundMark x1="76461" y1="54445" x2="72312" y2="55800"/>
                        <a14:backgroundMark x1="72312" y1="55800" x2="72312" y2="5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15" b="19793"/>
          <a:stretch/>
        </p:blipFill>
        <p:spPr>
          <a:xfrm>
            <a:off x="0" y="1531100"/>
            <a:ext cx="12192000" cy="5326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184" y="726761"/>
            <a:ext cx="7691717" cy="2097483"/>
          </a:xfrm>
        </p:spPr>
        <p:txBody>
          <a:bodyPr anchor="ctr">
            <a:noAutofit/>
          </a:bodyPr>
          <a:lstStyle/>
          <a:p>
            <a:pPr algn="ctr"/>
            <a:r>
              <a:rPr lang="es-CL" sz="4000" b="1" dirty="0">
                <a:latin typeface="Montserrat ExtraBold" panose="00000900000000000000" pitchFamily="50" charset="0"/>
              </a:rPr>
              <a:t>¡Muchas gracias!</a:t>
            </a:r>
          </a:p>
        </p:txBody>
      </p:sp>
      <p:sp>
        <p:nvSpPr>
          <p:cNvPr id="5" name="AutoShape 2" descr="Cómo explicar la realidad LGTBI a los niñ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BBB5DA-E8F8-F009-90A7-EB1FF8E3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09A7F782-19A6-48D9-9C84-8A289499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9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0296E93-8BC2-40AC-9AEB-FF45DCE600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4528" y="2257331"/>
            <a:ext cx="9851923" cy="3480619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  <a:ea typeface="+mj-ea"/>
                <a:cs typeface="+mj-cs"/>
              </a:rPr>
              <a:t>¿QUÉ ES LA RESOLUCIÓN 0812 ?</a:t>
            </a:r>
            <a:endParaRPr lang="es-ES" sz="2200" dirty="0">
              <a:solidFill>
                <a:schemeClr val="accent2"/>
              </a:solidFill>
              <a:latin typeface="Montserrat ExtraBold" panose="00000900000000000000" pitchFamily="50" charset="0"/>
            </a:endParaRP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La resolución  </a:t>
            </a:r>
            <a:r>
              <a:rPr lang="es-ES" sz="2200" dirty="0" err="1">
                <a:latin typeface="Montserrat Medium" panose="00000600000000000000" pitchFamily="50" charset="0"/>
              </a:rPr>
              <a:t>Nº</a:t>
            </a:r>
            <a:r>
              <a:rPr lang="es-ES" sz="2200" dirty="0">
                <a:latin typeface="Montserrat Medium" panose="00000600000000000000" pitchFamily="50" charset="0"/>
              </a:rPr>
              <a:t> 0812 de la Superintendencia de Educación, publicada el 21/12/21 viene a reemplazar la anterior Circular 0768 del año 2017, introduciendo cambios necesarios por la promulgación de la Ley de Identidad de Género (2018). </a:t>
            </a: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Es una Circular que </a:t>
            </a:r>
            <a:r>
              <a:rPr lang="es-ES" sz="2200" b="1" dirty="0">
                <a:latin typeface="Montserrat Medium" panose="00000600000000000000" pitchFamily="50" charset="0"/>
              </a:rPr>
              <a:t>garantiza</a:t>
            </a:r>
            <a:r>
              <a:rPr lang="es-ES" sz="2200" dirty="0">
                <a:latin typeface="Montserrat Medium" panose="00000600000000000000" pitchFamily="50" charset="0"/>
              </a:rPr>
              <a:t> “el derecho a la identidad de género de niñas, niños y adolescentes trans en el ámbito educacional”.</a:t>
            </a:r>
          </a:p>
          <a:p>
            <a:pPr algn="just"/>
            <a:r>
              <a:rPr lang="es-ES" sz="2200" dirty="0">
                <a:latin typeface="Montserrat Medium" panose="00000600000000000000" pitchFamily="50" charset="0"/>
              </a:rPr>
              <a:t>Es </a:t>
            </a:r>
            <a:r>
              <a:rPr lang="es-ES" sz="2200" b="1" dirty="0">
                <a:latin typeface="Montserrat Medium" panose="00000600000000000000" pitchFamily="50" charset="0"/>
              </a:rPr>
              <a:t>obligatoria,</a:t>
            </a:r>
            <a:r>
              <a:rPr lang="es-ES" sz="2200" dirty="0">
                <a:latin typeface="Montserrat Medium" panose="00000600000000000000" pitchFamily="50" charset="0"/>
              </a:rPr>
              <a:t> por lo tanto, los colegios que no respeten lo establecido están </a:t>
            </a:r>
            <a:r>
              <a:rPr lang="es-ES" sz="2200" b="1" dirty="0">
                <a:latin typeface="Montserrat Medium" panose="00000600000000000000" pitchFamily="50" charset="0"/>
              </a:rPr>
              <a:t>sujetos a sanciones administrativas</a:t>
            </a:r>
            <a:r>
              <a:rPr lang="es-ES" sz="2200" dirty="0">
                <a:latin typeface="Montserrat Medium" panose="00000600000000000000" pitchFamily="50" charset="0"/>
              </a:rPr>
              <a:t>.</a:t>
            </a:r>
            <a:endParaRPr lang="es-ES" sz="1600" dirty="0">
              <a:latin typeface="Montserrat Medium" panose="00000600000000000000" pitchFamily="50" charset="0"/>
            </a:endParaRPr>
          </a:p>
          <a:p>
            <a:pPr marL="0" indent="0" algn="just">
              <a:buNone/>
            </a:pPr>
            <a:endParaRPr lang="es-ES" sz="1600" dirty="0"/>
          </a:p>
        </p:txBody>
      </p:sp>
      <p:pic>
        <p:nvPicPr>
          <p:cNvPr id="6" name="Picture 2" descr="OTD Chile Organizando Trans Diversidades">
            <a:extLst>
              <a:ext uri="{FF2B5EF4-FFF2-40B4-BE49-F238E27FC236}">
                <a16:creationId xmlns:a16="http://schemas.microsoft.com/office/drawing/2014/main" id="{C3013377-823B-4BC1-8133-B8ADE012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6EA3A6-433A-49B3-A65A-C76E107B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326249" y="2184312"/>
            <a:ext cx="5602089" cy="2062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¿CUÁLES SON LOS DERECHOS QUE ESTABLECE LA RESOLUCIÓN </a:t>
            </a:r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0812</a:t>
            </a:r>
            <a:r>
              <a:rPr lang="es-CL" sz="3200" b="1" dirty="0">
                <a:solidFill>
                  <a:schemeClr val="accent2"/>
                </a:solidFill>
                <a:latin typeface="Montserrat ExtraBold" panose="00000900000000000000" pitchFamily="50" charset="0"/>
              </a:rPr>
              <a:t>?</a:t>
            </a:r>
          </a:p>
          <a:p>
            <a:endParaRPr lang="es-CL" sz="4800" b="1" dirty="0"/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4CC36C63-513D-E9B2-C121-694B6C529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7" t="2578" r="3808" b="2549"/>
          <a:stretch/>
        </p:blipFill>
        <p:spPr>
          <a:xfrm>
            <a:off x="6285389" y="1757779"/>
            <a:ext cx="3009531" cy="42137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A7C3C6-5E92-8ECE-F6CD-A27BAD5A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pic>
        <p:nvPicPr>
          <p:cNvPr id="9" name="Picture 2" descr="OTD Chile Organizando Trans Diversidades">
            <a:extLst>
              <a:ext uri="{FF2B5EF4-FFF2-40B4-BE49-F238E27FC236}">
                <a16:creationId xmlns:a16="http://schemas.microsoft.com/office/drawing/2014/main" id="{510D786A-94D1-48CD-A6F6-0D4A31DA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4916811" y="1538414"/>
            <a:ext cx="5292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SI SOY </a:t>
            </a:r>
            <a:r>
              <a:rPr lang="es-CL" sz="2400" b="1" u="sng" dirty="0">
                <a:latin typeface="Montserrat ExtraBold" panose="00000900000000000000" pitchFamily="50" charset="0"/>
                <a:cs typeface="Arial" panose="020B0604020202020204" pitchFamily="34" charset="0"/>
              </a:rPr>
              <a:t>MAYOR DE 14 AÑOS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, EN FORMA AUTÓNOMA Y CUANDO YO DECIDA, PUEDO SOLICITAR UNA ENTREVISTA A LA MÁXIMA AUTORIDAD DEL ESTABLECIMIENTO, PARA HACER RESPETAR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DERECHO A LA IDENTIDAD DE GÉNERO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609155" y="5093898"/>
            <a:ext cx="8067367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La entrevista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debe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 ser solicitada a través de los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medios formales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, establecidos en el </a:t>
            </a:r>
            <a:r>
              <a:rPr lang="es-CL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Reglamento Interno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, ya sea por escrito o verbalmente, pero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siempre resguardando que quede registrada la fecha de la solicitud</a:t>
            </a:r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L" sz="1400" dirty="0">
                <a:latin typeface="Calibri" panose="020F0502020204030204" pitchFamily="34" charset="0"/>
                <a:cs typeface="Calibri" panose="020F0502020204030204" pitchFamily="34" charset="0"/>
              </a:rPr>
              <a:t>La autoridad debe conceder dicha </a:t>
            </a:r>
            <a:r>
              <a:rPr lang="es-C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entrevista en un plazo no superior a 5 días.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45363-44EF-CAC6-C218-F5CF67FEFAEB}"/>
              </a:ext>
            </a:extLst>
          </p:cNvPr>
          <p:cNvSpPr txBox="1"/>
          <p:nvPr/>
        </p:nvSpPr>
        <p:spPr>
          <a:xfrm>
            <a:off x="8846037" y="4581936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</a:rPr>
              <a:t>* Gentileza de Fundación Selena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3DFF0189-85AA-4994-AEC6-AC27BCA8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FE682F0-C0ED-4D63-8EAB-926B14EE36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4"/>
          <a:stretch/>
        </p:blipFill>
        <p:spPr>
          <a:xfrm>
            <a:off x="579367" y="1644626"/>
            <a:ext cx="4337444" cy="31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1311228" y="2080752"/>
            <a:ext cx="9569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SI SOY </a:t>
            </a:r>
            <a:r>
              <a:rPr lang="es-CL" sz="2400" b="1" u="sng" dirty="0">
                <a:latin typeface="Montserrat ExtraBold" panose="00000900000000000000" pitchFamily="50" charset="0"/>
                <a:cs typeface="Arial" panose="020B0604020202020204" pitchFamily="34" charset="0"/>
              </a:rPr>
              <a:t>MENOR DE 14 AÑOS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,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PADRE, MADRE, TUTOR O TUTORA LEGAL Y/O APODERADE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PODRÁ SOLICITAR LA ENTREVISTA CON LA MÁXIMA AUTORIDAD DEL ESTABLECIMIENTO, PARA HACER RESPETAR MI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DERECHO A LA IDENTIDAD DE GÉNERO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1311228" y="4928169"/>
            <a:ext cx="80673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La entrevista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ser solicitada a través de los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medios formales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establecidos en el Reglamento Interno, ya sea por escrito o verbalmente, pero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siempre resguardando que quede registrada la fecha de la solicitud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La autoridad debe conceder dicha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entrevista en un plazo no superior a 5 días.</a:t>
            </a:r>
          </a:p>
        </p:txBody>
      </p:sp>
      <p:pic>
        <p:nvPicPr>
          <p:cNvPr id="8" name="Picture 2" descr="OTD Chile Organizando Trans Diversidades">
            <a:extLst>
              <a:ext uri="{FF2B5EF4-FFF2-40B4-BE49-F238E27FC236}">
                <a16:creationId xmlns:a16="http://schemas.microsoft.com/office/drawing/2014/main" id="{B0BF8EF2-FD68-4191-AF88-A5DD1560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0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904491" y="1859340"/>
            <a:ext cx="10587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QUE SE ME LLAME SIEMPRE Y SIN EXCEPCIÓN POR MI NOMBRE SOCIAL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Y QUE ESTE FIGURE, POR EJEMPLO, EN DOCUMENTOS ADMINISTRATIVOS, INFORMES DE NOTAS Y PERSONALIDAD, COMUNICACIONES,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904491" y="3911938"/>
            <a:ext cx="1007450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Todo documento de uso interno debe utilizar el nombre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Los documentos oficiales  del establecimiento (Libro de clases, certificado anual de notas, Licencia de E. Media,…)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deben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llevar el nombre legal, no obstante los establecimientos podrán agregar el nombre social en el Libro de Clases y generar una copia de los otros documentos con el nombre social para entrega a le estudiante y su apoderade.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Entregar en sobre cerrado y/o en una reunión privada, aquellos documentos oficiales del Ministerio de Educación que deban ir con el nombre legal.</a:t>
            </a:r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25BDB279-F01E-4BA2-AC21-D5149214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8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1200830" y="2546883"/>
            <a:ext cx="9790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UTILIZAR EL UNIFORME, ROPA DEPORTIVA Y/O ACCESORIOS ACORDES A MI IDENTIDAD DE GÉNERO.</a:t>
            </a:r>
          </a:p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Y QUE ESTA CIRCUNSTANCIA SEA CONSIGNADA EN EL REGLAMENTO INTERNO, COMO RESGUARDO AL DERECHO A MANIFESTAR LA IDENTIDAD DE GÉNERO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19444A-9CC1-7139-0B66-E57751364899}"/>
              </a:ext>
            </a:extLst>
          </p:cNvPr>
          <p:cNvSpPr txBox="1"/>
          <p:nvPr/>
        </p:nvSpPr>
        <p:spPr>
          <a:xfrm rot="414533">
            <a:off x="6480880" y="4519965"/>
            <a:ext cx="196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chemeClr val="bg1"/>
                </a:solidFill>
              </a:rPr>
              <a:t>* Crédito: C. Miranda, La Tercera</a:t>
            </a:r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FF46FF2F-6ABB-41B0-9577-CA843433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3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1014528" y="1993173"/>
            <a:ext cx="866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TENGO DERECHO A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UTILIZAR BAÑOS Y DUCHAS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QUE RESGUARDEN MI PRIVACIDAD E INTEGRIDAD FÍSICA, PSICOLÓGICA Y MORAL, Y RESPETANDO MI IDENTIDAD DE GÉNERO.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1014528" y="4383679"/>
            <a:ext cx="1007450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El establecimiento educacional, </a:t>
            </a:r>
            <a:r>
              <a:rPr lang="es-CL" sz="1400" u="sng" dirty="0">
                <a:latin typeface="Montserrat Medium" panose="00000600000000000000" pitchFamily="50" charset="0"/>
                <a:cs typeface="Calibri" panose="020F0502020204030204" pitchFamily="34" charset="0"/>
              </a:rPr>
              <a:t>en conjunto con la familia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deberá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acordar las adecuaciones razonables procurando respetar el interés superior de le niñe.</a:t>
            </a:r>
          </a:p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Se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podrán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considerar baños inclusivos u otras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alternativas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consensuadas con las partes involucradas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F2E9D711-C05B-468A-8E0B-31003335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0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DAA295-D7B2-F491-4C8A-FDD986BC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023" y="201626"/>
            <a:ext cx="1586592" cy="864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0A3E5-B01F-3ED8-A042-ACB132B85153}"/>
              </a:ext>
            </a:extLst>
          </p:cNvPr>
          <p:cNvSpPr txBox="1"/>
          <p:nvPr/>
        </p:nvSpPr>
        <p:spPr>
          <a:xfrm>
            <a:off x="1326651" y="2298139"/>
            <a:ext cx="9538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SE </a:t>
            </a:r>
            <a:r>
              <a:rPr lang="es-CL" sz="2400" b="1" u="sng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DEBERÁN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 PROMOVER ESPACIOS DE REFLEXIÓN, ORIENTACIÓN, CAPACITACIÓN, ACOMPAÑAMIENTO Y APOYO A LES MIEMBRES DE LA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COMUNIDAD EDUCATIVA,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PARA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LA</a:t>
            </a:r>
            <a:r>
              <a:rPr lang="es-CL" sz="24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 </a:t>
            </a:r>
            <a:r>
              <a:rPr lang="es-CL" sz="2400" b="1" dirty="0">
                <a:solidFill>
                  <a:schemeClr val="accent2"/>
                </a:solidFill>
                <a:latin typeface="Montserrat ExtraBold" panose="00000900000000000000" pitchFamily="50" charset="0"/>
                <a:cs typeface="Arial" panose="020B0604020202020204" pitchFamily="34" charset="0"/>
              </a:rPr>
              <a:t>PROMOCIÓN Y RESGUARDO DE LOS DERECHOS </a:t>
            </a:r>
            <a:r>
              <a:rPr lang="es-CL" sz="2400" b="1" dirty="0">
                <a:latin typeface="Montserrat ExtraBold" panose="00000900000000000000" pitchFamily="50" charset="0"/>
                <a:cs typeface="Arial" panose="020B0604020202020204" pitchFamily="34" charset="0"/>
              </a:rPr>
              <a:t>DE LES NIÑES Y ESTUDIANTES TRANS.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6F65EC-3479-9308-1E3B-4B3D400FE763}"/>
              </a:ext>
            </a:extLst>
          </p:cNvPr>
          <p:cNvSpPr txBox="1"/>
          <p:nvPr/>
        </p:nvSpPr>
        <p:spPr>
          <a:xfrm>
            <a:off x="1193486" y="5099823"/>
            <a:ext cx="1007450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Autoridades velarán por que exista un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diálogo permanente 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con el propósito de coordinar y facilitar acciones que tienda a establecer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ajustes razonable en la Comunidad Educativa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, tal como </a:t>
            </a:r>
            <a:r>
              <a:rPr lang="es-CL" sz="1400" b="1" dirty="0">
                <a:latin typeface="Montserrat Medium" panose="00000600000000000000" pitchFamily="50" charset="0"/>
                <a:cs typeface="Calibri" panose="020F0502020204030204" pitchFamily="34" charset="0"/>
              </a:rPr>
              <a:t>uso de Lenguaje Inclusivo </a:t>
            </a:r>
            <a:r>
              <a:rPr lang="es-CL" sz="1400" dirty="0">
                <a:latin typeface="Montserrat Medium" panose="00000600000000000000" pitchFamily="50" charset="0"/>
                <a:cs typeface="Calibri" panose="020F0502020204030204" pitchFamily="34" charset="0"/>
              </a:rPr>
              <a:t>para eliminar estereotipos de género, entre otros.</a:t>
            </a:r>
          </a:p>
        </p:txBody>
      </p:sp>
      <p:pic>
        <p:nvPicPr>
          <p:cNvPr id="7" name="Picture 2" descr="OTD Chile Organizando Trans Diversidades">
            <a:extLst>
              <a:ext uri="{FF2B5EF4-FFF2-40B4-BE49-F238E27FC236}">
                <a16:creationId xmlns:a16="http://schemas.microsoft.com/office/drawing/2014/main" id="{9A9533C0-6E89-462C-99CC-E8BC8427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" y="156907"/>
            <a:ext cx="1586593" cy="1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97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ircular 0812" id="{B2CE62E1-CB20-C94A-AB44-30CF895B1A19}" vid="{31423D43-8E34-934E-B6F6-1FD51C1372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Circular 0812</Template>
  <TotalTime>55</TotalTime>
  <Words>1387</Words>
  <Application>Microsoft Office PowerPoint</Application>
  <PresentationFormat>Panorámica</PresentationFormat>
  <Paragraphs>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Montserrat ExtraBold</vt:lpstr>
      <vt:lpstr>Montserrat Medium</vt:lpstr>
      <vt:lpstr>Galería</vt:lpstr>
      <vt:lpstr>  resolución N°0812:   Garantiza el Derecho a la Identidad de Género de de niños, niñas y adolescentes en el ámbito educacional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Cápsula Informativa   Circular N°0812:   Garantiza el Derecho a la Identidad de Género de de niños, niñas y adolescentes en el ámbito educacional</dc:title>
  <dc:creator>Diosce Martinez</dc:creator>
  <cp:lastModifiedBy>Diosce Martinez</cp:lastModifiedBy>
  <cp:revision>2</cp:revision>
  <dcterms:created xsi:type="dcterms:W3CDTF">2022-05-17T20:16:05Z</dcterms:created>
  <dcterms:modified xsi:type="dcterms:W3CDTF">2022-05-18T17:58:50Z</dcterms:modified>
</cp:coreProperties>
</file>